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omments/comment1.xml" ContentType="application/vnd.openxmlformats-officedocument.presentationml.comments+xml"/>
  <Override PartName="/ppt/notesSlides/notesSlide3.xml" ContentType="application/vnd.openxmlformats-officedocument.presentationml.notesSlide+xml"/>
  <Override PartName="/ppt/comments/comment2.xml" ContentType="application/vnd.openxmlformats-officedocument.presentationml.comments+xml"/>
  <Override PartName="/ppt/notesSlides/notesSlide4.xml" ContentType="application/vnd.openxmlformats-officedocument.presentationml.notesSlide+xml"/>
  <Override PartName="/ppt/comments/comment3.xml" ContentType="application/vnd.openxmlformats-officedocument.presentationml.comments+xml"/>
  <Override PartName="/ppt/notesSlides/notesSlide5.xml" ContentType="application/vnd.openxmlformats-officedocument.presentationml.notesSlide+xml"/>
  <Override PartName="/ppt/notesSlides/notesSlide6.xml" ContentType="application/vnd.openxmlformats-officedocument.presentationml.notesSlide+xml"/>
  <Override PartName="/ppt/comments/comment4.xml" ContentType="application/vnd.openxmlformats-officedocument.presentationml.comments+xml"/>
  <Override PartName="/ppt/notesSlides/notesSlide7.xml" ContentType="application/vnd.openxmlformats-officedocument.presentationml.notesSlide+xml"/>
  <Override PartName="/ppt/comments/comment5.xml" ContentType="application/vnd.openxmlformats-officedocument.presentationml.comments+xml"/>
  <Override PartName="/ppt/notesSlides/notesSlide8.xml" ContentType="application/vnd.openxmlformats-officedocument.presentationml.notesSlide+xml"/>
  <Override PartName="/ppt/notesSlides/notesSlide9.xml" ContentType="application/vnd.openxmlformats-officedocument.presentationml.notesSlide+xml"/>
  <Override PartName="/ppt/comments/comment6.xml" ContentType="application/vnd.openxmlformats-officedocument.presentationml.comment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bookmarkIdSeed="3">
  <p:sldMasterIdLst>
    <p:sldMasterId id="2147483648" r:id="rId1"/>
  </p:sldMasterIdLst>
  <p:notesMasterIdLst>
    <p:notesMasterId r:id="rId21"/>
  </p:notesMasterIdLst>
  <p:handoutMasterIdLst>
    <p:handoutMasterId r:id="rId22"/>
  </p:handoutMasterIdLst>
  <p:sldIdLst>
    <p:sldId id="322" r:id="rId2"/>
    <p:sldId id="321" r:id="rId3"/>
    <p:sldId id="296" r:id="rId4"/>
    <p:sldId id="330" r:id="rId5"/>
    <p:sldId id="326" r:id="rId6"/>
    <p:sldId id="337" r:id="rId7"/>
    <p:sldId id="325" r:id="rId8"/>
    <p:sldId id="349" r:id="rId9"/>
    <p:sldId id="338" r:id="rId10"/>
    <p:sldId id="342" r:id="rId11"/>
    <p:sldId id="348" r:id="rId12"/>
    <p:sldId id="333" r:id="rId13"/>
    <p:sldId id="344" r:id="rId14"/>
    <p:sldId id="346" r:id="rId15"/>
    <p:sldId id="297" r:id="rId16"/>
    <p:sldId id="335" r:id="rId17"/>
    <p:sldId id="343" r:id="rId18"/>
    <p:sldId id="329" r:id="rId19"/>
    <p:sldId id="347" r:id="rId20"/>
  </p:sldIdLst>
  <p:sldSz cx="12190413" cy="6859588"/>
  <p:notesSz cx="6858000" cy="9144000"/>
  <p:embeddedFontLst>
    <p:embeddedFont>
      <p:font typeface="굴림체" panose="020B0609000101010101" pitchFamily="49" charset="-127"/>
      <p:regular r:id="rId23"/>
    </p:embeddedFont>
    <p:embeddedFont>
      <p:font typeface="맑은 고딕" panose="020B0503020000020004" pitchFamily="34" charset="-127"/>
      <p:regular r:id="rId24"/>
      <p:bold r:id="rId25"/>
    </p:embeddedFont>
    <p:embeddedFont>
      <p:font typeface="Calibri" panose="020F0502020204030204" pitchFamily="34" charset="0"/>
      <p:regular r:id="rId26"/>
      <p:bold r:id="rId27"/>
      <p:italic r:id="rId28"/>
      <p:boldItalic r:id="rId29"/>
    </p:embeddedFont>
    <p:embeddedFont>
      <p:font typeface="Calibri Light" panose="020F0302020204030204" pitchFamily="34" charset="0"/>
      <p:regular r:id="rId30"/>
      <p:italic r:id="rId31"/>
    </p:embeddedFont>
    <p:embeddedFont>
      <p:font typeface="Noto Sans" panose="020B0604020202020204" charset="0"/>
      <p:regular r:id="rId32"/>
      <p:bold r:id="rId33"/>
    </p:embeddedFont>
  </p:embeddedFontLst>
  <p:defaultTextStyle>
    <a:defPPr>
      <a:defRPr lang="ko-KR"/>
    </a:defPPr>
    <a:lvl1pPr marL="0" algn="l" defTabSz="995690" rtl="0" eaLnBrk="1" latinLnBrk="1" hangingPunct="1">
      <a:defRPr sz="2000" kern="1200">
        <a:solidFill>
          <a:schemeClr val="tx1"/>
        </a:solidFill>
        <a:latin typeface="+mn-lt"/>
        <a:ea typeface="+mn-ea"/>
        <a:cs typeface="+mn-cs"/>
      </a:defRPr>
    </a:lvl1pPr>
    <a:lvl2pPr marL="497845" algn="l" defTabSz="995690" rtl="0" eaLnBrk="1" latinLnBrk="1" hangingPunct="1">
      <a:defRPr sz="2000" kern="1200">
        <a:solidFill>
          <a:schemeClr val="tx1"/>
        </a:solidFill>
        <a:latin typeface="+mn-lt"/>
        <a:ea typeface="+mn-ea"/>
        <a:cs typeface="+mn-cs"/>
      </a:defRPr>
    </a:lvl2pPr>
    <a:lvl3pPr marL="995690" algn="l" defTabSz="995690" rtl="0" eaLnBrk="1" latinLnBrk="1" hangingPunct="1">
      <a:defRPr sz="2000" kern="1200">
        <a:solidFill>
          <a:schemeClr val="tx1"/>
        </a:solidFill>
        <a:latin typeface="+mn-lt"/>
        <a:ea typeface="+mn-ea"/>
        <a:cs typeface="+mn-cs"/>
      </a:defRPr>
    </a:lvl3pPr>
    <a:lvl4pPr marL="1493535" algn="l" defTabSz="995690" rtl="0" eaLnBrk="1" latinLnBrk="1" hangingPunct="1">
      <a:defRPr sz="2000" kern="1200">
        <a:solidFill>
          <a:schemeClr val="tx1"/>
        </a:solidFill>
        <a:latin typeface="+mn-lt"/>
        <a:ea typeface="+mn-ea"/>
        <a:cs typeface="+mn-cs"/>
      </a:defRPr>
    </a:lvl4pPr>
    <a:lvl5pPr marL="1991380" algn="l" defTabSz="995690" rtl="0" eaLnBrk="1" latinLnBrk="1" hangingPunct="1">
      <a:defRPr sz="2000" kern="1200">
        <a:solidFill>
          <a:schemeClr val="tx1"/>
        </a:solidFill>
        <a:latin typeface="+mn-lt"/>
        <a:ea typeface="+mn-ea"/>
        <a:cs typeface="+mn-cs"/>
      </a:defRPr>
    </a:lvl5pPr>
    <a:lvl6pPr marL="2489225" algn="l" defTabSz="995690" rtl="0" eaLnBrk="1" latinLnBrk="1" hangingPunct="1">
      <a:defRPr sz="2000" kern="1200">
        <a:solidFill>
          <a:schemeClr val="tx1"/>
        </a:solidFill>
        <a:latin typeface="+mn-lt"/>
        <a:ea typeface="+mn-ea"/>
        <a:cs typeface="+mn-cs"/>
      </a:defRPr>
    </a:lvl6pPr>
    <a:lvl7pPr marL="2987070" algn="l" defTabSz="995690" rtl="0" eaLnBrk="1" latinLnBrk="1" hangingPunct="1">
      <a:defRPr sz="2000" kern="1200">
        <a:solidFill>
          <a:schemeClr val="tx1"/>
        </a:solidFill>
        <a:latin typeface="+mn-lt"/>
        <a:ea typeface="+mn-ea"/>
        <a:cs typeface="+mn-cs"/>
      </a:defRPr>
    </a:lvl7pPr>
    <a:lvl8pPr marL="3484916" algn="l" defTabSz="995690" rtl="0" eaLnBrk="1" latinLnBrk="1" hangingPunct="1">
      <a:defRPr sz="2000" kern="1200">
        <a:solidFill>
          <a:schemeClr val="tx1"/>
        </a:solidFill>
        <a:latin typeface="+mn-lt"/>
        <a:ea typeface="+mn-ea"/>
        <a:cs typeface="+mn-cs"/>
      </a:defRPr>
    </a:lvl8pPr>
    <a:lvl9pPr marL="3982761" algn="l" defTabSz="995690" rtl="0" eaLnBrk="1" latinLnBrk="1" hangingPunct="1">
      <a:defRPr sz="20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guide id="3" orient="horz" pos="2161">
          <p15:clr>
            <a:srgbClr val="A4A3A4"/>
          </p15:clr>
        </p15:guide>
        <p15:guide id="4"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ennis" initials="D" lastIdx="15" clrIdx="0">
    <p:extLst>
      <p:ext uri="{19B8F6BF-5375-455C-9EA6-DF929625EA0E}">
        <p15:presenceInfo xmlns:p15="http://schemas.microsoft.com/office/powerpoint/2012/main" userId="Dennis"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7334A"/>
    <a:srgbClr val="000000"/>
    <a:srgbClr val="A87A85"/>
    <a:srgbClr val="575757"/>
    <a:srgbClr val="D2BDA8"/>
    <a:srgbClr val="825335"/>
    <a:srgbClr val="595900"/>
    <a:srgbClr val="595901"/>
    <a:srgbClr val="CECECD"/>
    <a:srgbClr val="B9A88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F5AB1C69-6EDB-4FF4-983F-18BD219EF322}" styleName="보통 스타일 2 - 강조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815" autoAdjust="0"/>
    <p:restoredTop sz="66550" autoAdjust="0"/>
  </p:normalViewPr>
  <p:slideViewPr>
    <p:cSldViewPr snapToGrid="0">
      <p:cViewPr>
        <p:scale>
          <a:sx n="75" d="100"/>
          <a:sy n="75" d="100"/>
        </p:scale>
        <p:origin x="318" y="90"/>
      </p:cViewPr>
      <p:guideLst>
        <p:guide orient="horz" pos="2160"/>
        <p:guide pos="2880"/>
        <p:guide orient="horz" pos="2161"/>
        <p:guide pos="3840"/>
      </p:guideLst>
    </p:cSldViewPr>
  </p:slideViewPr>
  <p:notesTextViewPr>
    <p:cViewPr>
      <p:scale>
        <a:sx n="150" d="100"/>
        <a:sy n="150" d="100"/>
      </p:scale>
      <p:origin x="0" y="0"/>
    </p:cViewPr>
  </p:notesTextViewPr>
  <p:sorterViewPr>
    <p:cViewPr varScale="1">
      <p:scale>
        <a:sx n="1" d="1"/>
        <a:sy n="1" d="1"/>
      </p:scale>
      <p:origin x="0" y="0"/>
    </p:cViewPr>
  </p:sorterViewPr>
  <p:notesViewPr>
    <p:cSldViewPr snapToGrid="0">
      <p:cViewPr varScale="1">
        <p:scale>
          <a:sx n="85" d="100"/>
          <a:sy n="85" d="100"/>
        </p:scale>
        <p:origin x="-3870"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21" Type="http://schemas.openxmlformats.org/officeDocument/2006/relationships/notesMaster" Target="notesMasters/notesMaster1.xml"/><Relationship Id="rId34"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font" Target="fonts/font11.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handoutMaster" Target="handoutMasters/handout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1-04-09T22:10:03.041" idx="2">
    <p:pos x="7101" y="1752"/>
    <p:text>Update graph by Season/year vs Wins</p:text>
    <p:extLst>
      <p:ext uri="{C676402C-5697-4E1C-873F-D02D1690AC5C}">
        <p15:threadingInfo xmlns:p15="http://schemas.microsoft.com/office/powerpoint/2012/main" timeZoneBias="24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1-04-09T23:27:56.105" idx="11">
    <p:pos x="10" y="10"/>
    <p:text>Bhavika rewrite</p:text>
    <p:extLst>
      <p:ext uri="{C676402C-5697-4E1C-873F-D02D1690AC5C}">
        <p15:threadingInfo xmlns:p15="http://schemas.microsoft.com/office/powerpoint/2012/main" timeZoneBias="24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21-04-09T23:28:09.953" idx="12">
    <p:pos x="7277" y="1135"/>
    <p:text>Cindy to create a TOR (Kyle Lowey) player profile for one game, salary, and player,</p:text>
    <p:extLst>
      <p:ext uri="{C676402C-5697-4E1C-873F-D02D1690AC5C}">
        <p15:threadingInfo xmlns:p15="http://schemas.microsoft.com/office/powerpoint/2012/main" timeZoneBias="240"/>
      </p:ext>
    </p:extLst>
  </p:cm>
  <p:cm authorId="1" dt="2021-04-11T02:13:08.256" idx="15">
    <p:pos x="7277" y="1271"/>
    <p:text>I like this style. Just need to 
1) remove (PER, Game_Type, UID_STG) as it's not part of the original data.
2) Would we need to crop the salaries data so it could be animated in when the Salaries bullets are brought up?
3) (Low Priority) Order of the stats doesn't match the API? (I think I'm biased at the moment as I know this doesn't matter.)</p:text>
    <p:extLst>
      <p:ext uri="{C676402C-5697-4E1C-873F-D02D1690AC5C}">
        <p15:threadingInfo xmlns:p15="http://schemas.microsoft.com/office/powerpoint/2012/main" timeZoneBias="240">
          <p15:parentCm authorId="1" idx="12"/>
        </p15:threadingInfo>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1" dt="2021-04-09T22:19:42.354" idx="3">
    <p:pos x="7295" y="998"/>
    <p:text>Bhavika Break into parts and animate the diagram.</p:text>
    <p:extLst>
      <p:ext uri="{C676402C-5697-4E1C-873F-D02D1690AC5C}">
        <p15:threadingInfo xmlns:p15="http://schemas.microsoft.com/office/powerpoint/2012/main" timeZoneBias="240"/>
      </p:ext>
    </p:extLst>
  </p:cm>
  <p:cm authorId="1" dt="2021-04-09T23:40:58.022" idx="13">
    <p:pos x="10" y="10"/>
    <p:text/>
    <p:extLst>
      <p:ext uri="{C676402C-5697-4E1C-873F-D02D1690AC5C}">
        <p15:threadingInfo xmlns:p15="http://schemas.microsoft.com/office/powerpoint/2012/main" timeZoneBias="240"/>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1" dt="2021-04-09T22:27:04.479" idx="4">
    <p:pos x="10" y="10"/>
    <p:text>Cindy Add in PIE too. and maybe 2 slides?</p:text>
    <p:extLst>
      <p:ext uri="{C676402C-5697-4E1C-873F-D02D1690AC5C}">
        <p15:threadingInfo xmlns:p15="http://schemas.microsoft.com/office/powerpoint/2012/main" timeZoneBias="240"/>
      </p:ext>
    </p:extLst>
  </p:cm>
</p:cmLst>
</file>

<file path=ppt/comments/comment6.xml><?xml version="1.0" encoding="utf-8"?>
<p:cmLst xmlns:a="http://schemas.openxmlformats.org/drawingml/2006/main" xmlns:r="http://schemas.openxmlformats.org/officeDocument/2006/relationships" xmlns:p="http://schemas.openxmlformats.org/presentationml/2006/main">
  <p:cm authorId="1" dt="2021-04-09T22:41:04.681" idx="5">
    <p:pos x="10" y="10"/>
    <p:text>Bhavika to break into parts and animate the diagram.</p:text>
    <p:extLst>
      <p:ext uri="{C676402C-5697-4E1C-873F-D02D1690AC5C}">
        <p15:threadingInfo xmlns:p15="http://schemas.microsoft.com/office/powerpoint/2012/main" timeZoneBias="24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4CCFBE2-2B8D-499C-81C9-2CD5B3EB8E93}" type="datetimeFigureOut">
              <a:rPr lang="ko-KR" altLang="en-US" smtClean="0"/>
              <a:pPr/>
              <a:t>2021-04-10</a:t>
            </a:fld>
            <a:endParaRPr lang="ko-KR" altLang="en-US"/>
          </a:p>
        </p:txBody>
      </p:sp>
      <p:sp>
        <p:nvSpPr>
          <p:cNvPr id="4" name="바닥글 개체 틀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a:p>
        </p:txBody>
      </p:sp>
      <p:sp>
        <p:nvSpPr>
          <p:cNvPr id="5" name="슬라이드 번호 개체 틀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554DD7E-3179-445A-81DB-781C4554AFF2}" type="slidenum">
              <a:rPr lang="ko-KR" altLang="en-US" smtClean="0"/>
              <a:pPr/>
              <a:t>‹#›</a:t>
            </a:fld>
            <a:endParaRPr lang="ko-KR" altLang="en-US"/>
          </a:p>
        </p:txBody>
      </p:sp>
    </p:spTree>
    <p:extLst>
      <p:ext uri="{BB962C8B-B14F-4D97-AF65-F5344CB8AC3E}">
        <p14:creationId xmlns:p14="http://schemas.microsoft.com/office/powerpoint/2010/main" val="24695366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B545AC5-813F-4ED1-B011-8EA17CB93331}" type="datetimeFigureOut">
              <a:rPr lang="ko-KR" altLang="en-US" smtClean="0"/>
              <a:pPr/>
              <a:t>2021-04-10</a:t>
            </a:fld>
            <a:endParaRPr lang="ko-KR" altLang="en-US"/>
          </a:p>
        </p:txBody>
      </p:sp>
      <p:sp>
        <p:nvSpPr>
          <p:cNvPr id="4" name="슬라이드 이미지 개체 틀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5504B90-27FD-422C-8CC6-2AADAD122D08}" type="slidenum">
              <a:rPr lang="ko-KR" altLang="en-US" smtClean="0"/>
              <a:pPr/>
              <a:t>‹#›</a:t>
            </a:fld>
            <a:endParaRPr lang="ko-KR" altLang="en-US"/>
          </a:p>
        </p:txBody>
      </p:sp>
    </p:spTree>
    <p:extLst>
      <p:ext uri="{BB962C8B-B14F-4D97-AF65-F5344CB8AC3E}">
        <p14:creationId xmlns:p14="http://schemas.microsoft.com/office/powerpoint/2010/main" val="268707270"/>
      </p:ext>
    </p:extLst>
  </p:cSld>
  <p:clrMap bg1="lt1" tx1="dk1" bg2="lt2" tx2="dk2" accent1="accent1" accent2="accent2" accent3="accent3" accent4="accent4" accent5="accent5" accent6="accent6" hlink="hlink" folHlink="folHlink"/>
  <p:notesStyle>
    <a:lvl1pPr marL="0" algn="l" defTabSz="995690" rtl="0" eaLnBrk="1" latinLnBrk="1" hangingPunct="1">
      <a:defRPr sz="1300" kern="1200">
        <a:solidFill>
          <a:schemeClr val="tx1"/>
        </a:solidFill>
        <a:latin typeface="+mn-lt"/>
        <a:ea typeface="+mn-ea"/>
        <a:cs typeface="+mn-cs"/>
      </a:defRPr>
    </a:lvl1pPr>
    <a:lvl2pPr marL="497845" algn="l" defTabSz="995690" rtl="0" eaLnBrk="1" latinLnBrk="1" hangingPunct="1">
      <a:defRPr sz="1300" kern="1200">
        <a:solidFill>
          <a:schemeClr val="tx1"/>
        </a:solidFill>
        <a:latin typeface="+mn-lt"/>
        <a:ea typeface="+mn-ea"/>
        <a:cs typeface="+mn-cs"/>
      </a:defRPr>
    </a:lvl2pPr>
    <a:lvl3pPr marL="995690" algn="l" defTabSz="995690" rtl="0" eaLnBrk="1" latinLnBrk="1" hangingPunct="1">
      <a:defRPr sz="1300" kern="1200">
        <a:solidFill>
          <a:schemeClr val="tx1"/>
        </a:solidFill>
        <a:latin typeface="+mn-lt"/>
        <a:ea typeface="+mn-ea"/>
        <a:cs typeface="+mn-cs"/>
      </a:defRPr>
    </a:lvl3pPr>
    <a:lvl4pPr marL="1493535" algn="l" defTabSz="995690" rtl="0" eaLnBrk="1" latinLnBrk="1" hangingPunct="1">
      <a:defRPr sz="1300" kern="1200">
        <a:solidFill>
          <a:schemeClr val="tx1"/>
        </a:solidFill>
        <a:latin typeface="+mn-lt"/>
        <a:ea typeface="+mn-ea"/>
        <a:cs typeface="+mn-cs"/>
      </a:defRPr>
    </a:lvl4pPr>
    <a:lvl5pPr marL="1991380" algn="l" defTabSz="995690" rtl="0" eaLnBrk="1" latinLnBrk="1" hangingPunct="1">
      <a:defRPr sz="1300" kern="1200">
        <a:solidFill>
          <a:schemeClr val="tx1"/>
        </a:solidFill>
        <a:latin typeface="+mn-lt"/>
        <a:ea typeface="+mn-ea"/>
        <a:cs typeface="+mn-cs"/>
      </a:defRPr>
    </a:lvl5pPr>
    <a:lvl6pPr marL="2489225" algn="l" defTabSz="995690" rtl="0" eaLnBrk="1" latinLnBrk="1" hangingPunct="1">
      <a:defRPr sz="1300" kern="1200">
        <a:solidFill>
          <a:schemeClr val="tx1"/>
        </a:solidFill>
        <a:latin typeface="+mn-lt"/>
        <a:ea typeface="+mn-ea"/>
        <a:cs typeface="+mn-cs"/>
      </a:defRPr>
    </a:lvl6pPr>
    <a:lvl7pPr marL="2987070" algn="l" defTabSz="995690" rtl="0" eaLnBrk="1" latinLnBrk="1" hangingPunct="1">
      <a:defRPr sz="1300" kern="1200">
        <a:solidFill>
          <a:schemeClr val="tx1"/>
        </a:solidFill>
        <a:latin typeface="+mn-lt"/>
        <a:ea typeface="+mn-ea"/>
        <a:cs typeface="+mn-cs"/>
      </a:defRPr>
    </a:lvl7pPr>
    <a:lvl8pPr marL="3484916" algn="l" defTabSz="995690" rtl="0" eaLnBrk="1" latinLnBrk="1" hangingPunct="1">
      <a:defRPr sz="1300" kern="1200">
        <a:solidFill>
          <a:schemeClr val="tx1"/>
        </a:solidFill>
        <a:latin typeface="+mn-lt"/>
        <a:ea typeface="+mn-ea"/>
        <a:cs typeface="+mn-cs"/>
      </a:defRPr>
    </a:lvl8pPr>
    <a:lvl9pPr marL="3982761" algn="l" defTabSz="995690" rtl="0" eaLnBrk="1" latinLnBrk="1" hangingPunct="1">
      <a:defRPr sz="13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tats.nba.com/"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tats.nba.com/"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en.wikipedia.org/wiki/John_Hollinger" TargetMode="External"/><Relationship Id="rId2" Type="http://schemas.openxmlformats.org/officeDocument/2006/relationships/slide" Target="../slides/slide7.xml"/><Relationship Id="rId1" Type="http://schemas.openxmlformats.org/officeDocument/2006/relationships/notesMaster" Target="../notesMasters/notesMaster1.xml"/><Relationship Id="rId4" Type="http://schemas.openxmlformats.org/officeDocument/2006/relationships/hyperlink" Target="https://en.wikipedia.org/wiki/Basketball"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tats.nba.com/"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382588" y="685800"/>
            <a:ext cx="6092825" cy="3429000"/>
          </a:xfrm>
        </p:spPr>
      </p:sp>
      <p:sp>
        <p:nvSpPr>
          <p:cNvPr id="3" name="슬라이드 노트 개체 틀 2"/>
          <p:cNvSpPr>
            <a:spLocks noGrp="1"/>
          </p:cNvSpPr>
          <p:nvPr>
            <p:ph type="body" idx="1"/>
          </p:nvPr>
        </p:nvSpPr>
        <p:spPr/>
        <p:txBody>
          <a:bodyPr>
            <a:normAutofit/>
          </a:bodyPr>
          <a:lstStyle/>
          <a:p>
            <a:pPr marL="0" lvl="0" indent="0" algn="l" rtl="0" latinLnBrk="0">
              <a:lnSpc>
                <a:spcPct val="100000"/>
              </a:lnSpc>
              <a:spcBef>
                <a:spcPts val="0"/>
              </a:spcBef>
              <a:spcAft>
                <a:spcPts val="0"/>
              </a:spcAft>
              <a:buSzPts val="1400"/>
              <a:buNone/>
            </a:pPr>
            <a:r>
              <a:rPr lang="en-US" dirty="0"/>
              <a:t>Good evening Everyone, </a:t>
            </a:r>
          </a:p>
          <a:p>
            <a:pPr marL="0" lvl="0" indent="0" algn="l" rtl="0" latinLnBrk="0">
              <a:lnSpc>
                <a:spcPct val="100000"/>
              </a:lnSpc>
              <a:spcBef>
                <a:spcPts val="0"/>
              </a:spcBef>
              <a:spcAft>
                <a:spcPts val="0"/>
              </a:spcAft>
              <a:buSzPts val="1400"/>
              <a:buNone/>
            </a:pPr>
            <a:endParaRPr lang="en-US" dirty="0"/>
          </a:p>
          <a:p>
            <a:pPr marL="0" lvl="0" indent="0" algn="l" rtl="0" latinLnBrk="0">
              <a:lnSpc>
                <a:spcPct val="100000"/>
              </a:lnSpc>
              <a:spcBef>
                <a:spcPts val="0"/>
              </a:spcBef>
              <a:spcAft>
                <a:spcPts val="0"/>
              </a:spcAft>
              <a:buSzPts val="1400"/>
              <a:buNone/>
            </a:pPr>
            <a:r>
              <a:rPr lang="en-US" dirty="0"/>
              <a:t>Today, we Group 1; Myself – Bhavika, Cindy and Dennis are going to present the progress we have made on our Project RAPTORS REBOUND</a:t>
            </a:r>
          </a:p>
          <a:p>
            <a:pPr marL="0" lvl="0" indent="0" algn="l" rtl="0" latinLnBrk="0">
              <a:lnSpc>
                <a:spcPct val="100000"/>
              </a:lnSpc>
              <a:spcBef>
                <a:spcPts val="0"/>
              </a:spcBef>
              <a:spcAft>
                <a:spcPts val="0"/>
              </a:spcAft>
              <a:buSzPts val="1400"/>
              <a:buNone/>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Arial"/>
                <a:ea typeface="Arial"/>
                <a:cs typeface="Arial"/>
                <a:sym typeface="Arial"/>
              </a:rPr>
              <a:t>[NEXT SLIDE] </a:t>
            </a:r>
            <a:endParaRPr lang="en-US" dirty="0"/>
          </a:p>
          <a:p>
            <a:pPr latinLnBrk="0"/>
            <a:endParaRPr lang="ko-KR" altLang="en-US" dirty="0"/>
          </a:p>
        </p:txBody>
      </p:sp>
      <p:sp>
        <p:nvSpPr>
          <p:cNvPr id="4" name="슬라이드 번호 개체 틀 3"/>
          <p:cNvSpPr>
            <a:spLocks noGrp="1"/>
          </p:cNvSpPr>
          <p:nvPr>
            <p:ph type="sldNum" sz="quarter" idx="10"/>
          </p:nvPr>
        </p:nvSpPr>
        <p:spPr/>
        <p:txBody>
          <a:bodyPr/>
          <a:lstStyle/>
          <a:p>
            <a:fld id="{A5504B90-27FD-422C-8CC6-2AADAD122D08}" type="slidenum">
              <a:rPr lang="ko-KR" altLang="en-US" smtClean="0"/>
              <a:pPr/>
              <a:t>1</a:t>
            </a:fld>
            <a:endParaRPr lang="ko-KR" altLang="en-US" dirty="0"/>
          </a:p>
        </p:txBody>
      </p:sp>
    </p:spTree>
    <p:extLst>
      <p:ext uri="{BB962C8B-B14F-4D97-AF65-F5344CB8AC3E}">
        <p14:creationId xmlns:p14="http://schemas.microsoft.com/office/powerpoint/2010/main" val="23391061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5000" lnSpcReduction="20000"/>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dirty="0">
                <a:effectLst/>
                <a:latin typeface="+mn-lt"/>
                <a:ea typeface="Calibri" panose="020F0502020204030204" pitchFamily="34" charset="0"/>
                <a:cs typeface="Times New Roman" panose="02020603050405020304" pitchFamily="18" charset="0"/>
              </a:rPr>
              <a:t>Here is the result for our Data analysis – Phase 2.</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2400" dirty="0">
              <a:effectLst/>
              <a:latin typeface="+mn-lt"/>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400" b="1" dirty="0">
                <a:solidFill>
                  <a:srgbClr val="2D2E2D"/>
                </a:solidFill>
                <a:latin typeface="+mn-lt"/>
              </a:rPr>
              <a:t>[NEXT 01 – API]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400" dirty="0">
                <a:effectLst/>
                <a:latin typeface="+mn-lt"/>
                <a:ea typeface="Calibri" panose="020F0502020204030204" pitchFamily="34" charset="0"/>
                <a:cs typeface="Times New Roman" panose="02020603050405020304" pitchFamily="18" charset="0"/>
              </a:rPr>
              <a:t>The top part is the player average stats for Toronto </a:t>
            </a:r>
            <a:r>
              <a:rPr lang="en-US" sz="2400" dirty="0" err="1">
                <a:effectLst/>
                <a:latin typeface="+mn-lt"/>
                <a:ea typeface="Calibri" panose="020F0502020204030204" pitchFamily="34" charset="0"/>
                <a:cs typeface="Times New Roman" panose="02020603050405020304" pitchFamily="18" charset="0"/>
              </a:rPr>
              <a:t>Rapotrors</a:t>
            </a:r>
            <a:r>
              <a:rPr lang="en-US" sz="2400" dirty="0">
                <a:effectLst/>
                <a:latin typeface="+mn-lt"/>
                <a:ea typeface="Calibri" panose="020F0502020204030204" pitchFamily="34" charset="0"/>
                <a:cs typeface="Times New Roman" panose="02020603050405020304" pitchFamily="18" charset="0"/>
              </a:rPr>
              <a:t>. In the analysis, we consider both regular season and playoffs. Based on data from season 2014-20, the average </a:t>
            </a:r>
            <a:r>
              <a:rPr lang="en-US" sz="2400" dirty="0" err="1">
                <a:effectLst/>
                <a:latin typeface="+mn-lt"/>
                <a:ea typeface="Calibri" panose="020F0502020204030204" pitchFamily="34" charset="0"/>
                <a:cs typeface="Times New Roman" panose="02020603050405020304" pitchFamily="18" charset="0"/>
              </a:rPr>
              <a:t>puls</a:t>
            </a:r>
            <a:r>
              <a:rPr lang="en-US" sz="2400" dirty="0">
                <a:effectLst/>
                <a:latin typeface="+mn-lt"/>
                <a:ea typeface="Calibri" panose="020F0502020204030204" pitchFamily="34" charset="0"/>
                <a:cs typeface="Times New Roman" panose="02020603050405020304" pitchFamily="18" charset="0"/>
              </a:rPr>
              <a:t> minus for Toronto Raptor is 2.1, PIE is 9.4 and PER is 15.1. The average salary is around $8.4M.</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2400" dirty="0">
              <a:effectLst/>
              <a:latin typeface="+mn-lt"/>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400" b="1" dirty="0">
                <a:solidFill>
                  <a:srgbClr val="2D2E2D"/>
                </a:solidFill>
                <a:latin typeface="+mn-lt"/>
              </a:rPr>
              <a:t>[NEXT 02 – Player Game Logs]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400" kern="1200" dirty="0">
                <a:solidFill>
                  <a:schemeClr val="tx1"/>
                </a:solidFill>
                <a:effectLst/>
                <a:latin typeface="+mn-lt"/>
                <a:cs typeface="Times New Roman" panose="02020603050405020304" pitchFamily="18" charset="0"/>
              </a:rPr>
              <a:t>Based on the stats, 3 underperforming Toronto Raptors players were selected for season 2019-20. </a:t>
            </a:r>
          </a:p>
          <a:p>
            <a:pPr marL="0" marR="0" lvl="0" indent="0" algn="l" rtl="0">
              <a:lnSpc>
                <a:spcPct val="100000"/>
              </a:lnSpc>
              <a:spcBef>
                <a:spcPts val="0"/>
              </a:spcBef>
              <a:spcAft>
                <a:spcPts val="0"/>
              </a:spcAft>
              <a:buClr>
                <a:srgbClr val="000000"/>
              </a:buClr>
              <a:buSzPts val="1400"/>
              <a:buFont typeface="Arial"/>
              <a:buNone/>
            </a:pPr>
            <a:endParaRPr lang="en-US" sz="1600" dirty="0">
              <a:solidFill>
                <a:srgbClr val="2D2E2D"/>
              </a:solidFill>
              <a:latin typeface="+mn-lt"/>
            </a:endParaRP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1600" b="1" dirty="0">
                <a:solidFill>
                  <a:srgbClr val="2D2E2D"/>
                </a:solidFill>
                <a:latin typeface="+mn-lt"/>
              </a:rPr>
              <a:t>[NEXT 03 – Play by Play] </a:t>
            </a: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2000" b="0" dirty="0">
                <a:solidFill>
                  <a:srgbClr val="2D2E2D"/>
                </a:solidFill>
                <a:latin typeface="+mn-lt"/>
                <a:cs typeface="Arial" panose="020B0604020202020204" pitchFamily="34" charset="0"/>
              </a:rPr>
              <a:t>Now we used the average stats to select the replaced players for NON-TORONTO teams. The selection is to use PLUS_MINUS&gt;2.1, 5&lt;PIE&lt;10, as we know the TOP players are not obtained, PER&gt;15.1, and salary&lt;8.4M.</a:t>
            </a: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2000" b="0" dirty="0">
                <a:solidFill>
                  <a:srgbClr val="2D2E2D"/>
                </a:solidFill>
                <a:latin typeface="+mn-lt"/>
                <a:cs typeface="Arial" panose="020B0604020202020204" pitchFamily="34" charset="0"/>
              </a:rPr>
              <a:t>Here is the selection for NON-TOR players. </a:t>
            </a:r>
            <a:endParaRPr lang="en-US" sz="2000" dirty="0">
              <a:solidFill>
                <a:srgbClr val="2D2E2D"/>
              </a:solidFill>
              <a:latin typeface="+mn-lt"/>
              <a:cs typeface="Arial" panose="020B0604020202020204" pitchFamily="34" charset="0"/>
            </a:endParaRPr>
          </a:p>
          <a:p>
            <a:pPr marL="0" marR="0" lvl="0" indent="0" algn="l" rtl="0">
              <a:lnSpc>
                <a:spcPct val="100000"/>
              </a:lnSpc>
              <a:spcBef>
                <a:spcPts val="0"/>
              </a:spcBef>
              <a:spcAft>
                <a:spcPts val="0"/>
              </a:spcAft>
              <a:buClr>
                <a:srgbClr val="000000"/>
              </a:buClr>
              <a:buSzPts val="1400"/>
              <a:buFont typeface="Arial"/>
              <a:buNone/>
            </a:pPr>
            <a:endParaRPr lang="en-US" sz="1600" dirty="0">
              <a:solidFill>
                <a:srgbClr val="2D2E2D"/>
              </a:solidFill>
              <a:latin typeface="+mn-lt"/>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600" b="1" dirty="0">
                <a:solidFill>
                  <a:srgbClr val="2D2E2D"/>
                </a:solidFill>
                <a:latin typeface="+mn-lt"/>
              </a:rPr>
              <a:t>[NEXT 04 – Player salaries]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b="0" dirty="0">
                <a:solidFill>
                  <a:srgbClr val="2D2E2D"/>
                </a:solidFill>
                <a:latin typeface="+mn-lt"/>
                <a:cs typeface="Arial" panose="020B0604020202020204" pitchFamily="34" charset="0"/>
              </a:rPr>
              <a:t>From the graph, the red triangle means the decrease, the blue triangle means the increase. All the players’ salary is below $8.4Million. They were highlighted in green.</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600" dirty="0">
              <a:solidFill>
                <a:srgbClr val="2D2E2D"/>
              </a:solidFill>
              <a:latin typeface="+mn-lt"/>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600" b="1" i="0" u="none" strike="noStrike" cap="none" dirty="0">
                <a:solidFill>
                  <a:schemeClr val="dk1"/>
                </a:solidFill>
                <a:latin typeface="+mn-lt"/>
                <a:ea typeface="Arial"/>
                <a:cs typeface="Arial"/>
                <a:sym typeface="Arial"/>
              </a:rPr>
              <a:t>[NEXT SLIDE] </a:t>
            </a:r>
            <a:endParaRPr lang="en-US" sz="2400" dirty="0">
              <a:latin typeface="+mn-lt"/>
            </a:endParaRPr>
          </a:p>
          <a:p>
            <a:pPr marL="0" lvl="0" indent="0" algn="l" rtl="0">
              <a:lnSpc>
                <a:spcPct val="100000"/>
              </a:lnSpc>
              <a:spcBef>
                <a:spcPts val="0"/>
              </a:spcBef>
              <a:spcAft>
                <a:spcPts val="0"/>
              </a:spcAft>
              <a:buSzPts val="1400"/>
              <a:buNone/>
            </a:pPr>
            <a:endParaRPr lang="en-US" sz="2400" dirty="0">
              <a:latin typeface="+mn-lt"/>
            </a:endParaRPr>
          </a:p>
          <a:p>
            <a:endParaRPr lang="en-CA" sz="2400" dirty="0">
              <a:latin typeface="+mn-lt"/>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10</a:t>
            </a:fld>
            <a:endParaRPr lang="ko-KR" altLang="en-US"/>
          </a:p>
        </p:txBody>
      </p:sp>
    </p:spTree>
    <p:extLst>
      <p:ext uri="{BB962C8B-B14F-4D97-AF65-F5344CB8AC3E}">
        <p14:creationId xmlns:p14="http://schemas.microsoft.com/office/powerpoint/2010/main" val="33383292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speaker - Dennis]</a:t>
            </a: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endParaRPr lang="en-US" sz="1400" b="0" dirty="0">
              <a:solidFill>
                <a:srgbClr val="2D2E2D"/>
              </a:solidFill>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0" dirty="0">
                <a:solidFill>
                  <a:srgbClr val="2D2E2D"/>
                </a:solidFill>
              </a:rPr>
              <a:t>Our tuned Random Forest Model provided </a:t>
            </a:r>
          </a:p>
          <a:p>
            <a:pPr marL="0" marR="0" lvl="0" indent="0" algn="l" rtl="0" latinLnBrk="0">
              <a:lnSpc>
                <a:spcPct val="100000"/>
              </a:lnSpc>
              <a:spcBef>
                <a:spcPts val="0"/>
              </a:spcBef>
              <a:spcAft>
                <a:spcPts val="0"/>
              </a:spcAft>
              <a:buClr>
                <a:srgbClr val="000000"/>
              </a:buClr>
              <a:buSzPts val="1400"/>
              <a:buFont typeface="Arial"/>
              <a:buNone/>
            </a:pPr>
            <a:endParaRPr lang="en-US" sz="1400" b="1"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400" b="1" dirty="0">
                <a:solidFill>
                  <a:srgbClr val="2D2E2D"/>
                </a:solidFill>
              </a:rPr>
              <a:t>[NEXT 01 – Model stats]</a:t>
            </a:r>
          </a:p>
          <a:p>
            <a:pPr marL="0" marR="0" lvl="0" indent="0" algn="l" rtl="0" latinLnBrk="0">
              <a:lnSpc>
                <a:spcPct val="100000"/>
              </a:lnSpc>
              <a:spcBef>
                <a:spcPts val="0"/>
              </a:spcBef>
              <a:spcAft>
                <a:spcPts val="0"/>
              </a:spcAft>
              <a:buClr>
                <a:srgbClr val="000000"/>
              </a:buClr>
              <a:buSzPts val="1400"/>
              <a:buFont typeface="Arial"/>
              <a:buNone/>
            </a:pPr>
            <a:r>
              <a:rPr lang="en-US" sz="1400" b="0" dirty="0">
                <a:solidFill>
                  <a:srgbClr val="2D2E2D"/>
                </a:solidFill>
              </a:rPr>
              <a:t>analysis results around the mid 90 percentage. </a:t>
            </a:r>
          </a:p>
          <a:p>
            <a:pPr marL="0" marR="0" lvl="0" indent="0" algn="l" rtl="0" latinLnBrk="0">
              <a:lnSpc>
                <a:spcPct val="100000"/>
              </a:lnSpc>
              <a:spcBef>
                <a:spcPts val="0"/>
              </a:spcBef>
              <a:spcAft>
                <a:spcPts val="0"/>
              </a:spcAft>
              <a:buClr>
                <a:srgbClr val="000000"/>
              </a:buClr>
              <a:buSzPts val="1400"/>
              <a:buFont typeface="Arial"/>
              <a:buNone/>
            </a:pPr>
            <a:endParaRPr lang="en-US" sz="1400" b="1"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400" b="1" dirty="0">
                <a:solidFill>
                  <a:srgbClr val="2D2E2D"/>
                </a:solidFill>
              </a:rPr>
              <a:t>[NEXT 02 – Graph Win prediction] </a:t>
            </a: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0" dirty="0">
                <a:solidFill>
                  <a:srgbClr val="2D2E2D"/>
                </a:solidFill>
              </a:rPr>
              <a:t>Assuming the same number of games in a regular season (72), </a:t>
            </a: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endParaRPr lang="en-US" sz="1400" b="0" dirty="0">
              <a:solidFill>
                <a:srgbClr val="2D2E2D"/>
              </a:solidFill>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03 – Graph Win prediction] </a:t>
            </a: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0" dirty="0">
                <a:solidFill>
                  <a:srgbClr val="2D2E2D"/>
                </a:solidFill>
              </a:rPr>
              <a:t>the model predicted a 23% or 12 win increase over the previous season</a:t>
            </a:r>
            <a:endParaRPr lang="en-US" sz="1400" b="1"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endParaRPr lang="en-US" sz="1400" b="1"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400" b="1" dirty="0">
                <a:solidFill>
                  <a:srgbClr val="2D2E2D"/>
                </a:solidFill>
              </a:rPr>
              <a:t>[NEXT 04 – Team stats] </a:t>
            </a: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Taking a closer look at these 12 games, we found an improvement in 7 of the 10 team statistics. Looking more closely at the decreased performance statistics</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05 – Bad team stats FT%] </a:t>
            </a: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Decreased performance in Free-Throw % was countered with </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06 – Counter bad team stats FT%] </a:t>
            </a: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increased Free-Throw opportunities which points were gained. Any decrease in possession (meaning the team’s ability to control the ball) </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07 – Bad team stats STL/TOV] </a:t>
            </a: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from steals or turnovers was countered with improvements in</a:t>
            </a:r>
          </a:p>
          <a:p>
            <a:pPr marL="0" marR="0" lvl="0" indent="0" algn="l" rtl="0" latinLnBrk="0">
              <a:lnSpc>
                <a:spcPct val="100000"/>
              </a:lnSpc>
              <a:spcBef>
                <a:spcPts val="0"/>
              </a:spcBef>
              <a:spcAft>
                <a:spcPts val="0"/>
              </a:spcAft>
              <a:buClr>
                <a:srgbClr val="000000"/>
              </a:buClr>
              <a:buSzPts val="1400"/>
              <a:buFont typeface="Arial"/>
              <a:buNone/>
            </a:pPr>
            <a:endParaRPr lang="en-US" sz="1400" b="1" dirty="0">
              <a:solidFill>
                <a:srgbClr val="2D2E2D"/>
              </a:solidFill>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08 – Good team stats] </a:t>
            </a: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assists, rebounding, and shot blocking by a ratio of 1 loss of possession to 5 gains in possession</a:t>
            </a:r>
            <a:endParaRPr lang="en-US" sz="1400" b="1"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endParaRPr lang="en-US" sz="1400" b="1"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400" b="1" dirty="0">
                <a:solidFill>
                  <a:srgbClr val="2D2E2D"/>
                </a:solidFill>
              </a:rPr>
              <a:t>[NEXT 09 – PTS] </a:t>
            </a: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The main result is the team was able to score on average 5 more points per game for these 12 wins.</a:t>
            </a:r>
          </a:p>
          <a:p>
            <a:pPr marL="0" marR="0" lvl="0" indent="0" algn="l" rtl="0" latinLnBrk="0">
              <a:lnSpc>
                <a:spcPct val="100000"/>
              </a:lnSpc>
              <a:spcBef>
                <a:spcPts val="0"/>
              </a:spcBef>
              <a:spcAft>
                <a:spcPts val="0"/>
              </a:spcAft>
              <a:buClr>
                <a:srgbClr val="000000"/>
              </a:buClr>
              <a:buSzPts val="1400"/>
              <a:buFont typeface="Arial"/>
              <a:buNone/>
            </a:pPr>
            <a:endParaRPr lang="en-US" sz="1400" b="1"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Arial"/>
                <a:ea typeface="Arial"/>
                <a:cs typeface="Arial"/>
                <a:sym typeface="Arial"/>
              </a:rPr>
              <a:t>[NEXT SLIDE] </a:t>
            </a:r>
            <a:endParaRPr lang="en-US" sz="1400"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11</a:t>
            </a:fld>
            <a:endParaRPr lang="ko-KR" altLang="en-US"/>
          </a:p>
        </p:txBody>
      </p:sp>
    </p:spTree>
    <p:extLst>
      <p:ext uri="{BB962C8B-B14F-4D97-AF65-F5344CB8AC3E}">
        <p14:creationId xmlns:p14="http://schemas.microsoft.com/office/powerpoint/2010/main" val="4622355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62500" lnSpcReduction="20000"/>
          </a:bodyPr>
          <a:lstStyle/>
          <a:p>
            <a:pPr marL="0" lvl="0" indent="0" latinLnBrk="0">
              <a:lnSpc>
                <a:spcPct val="115000"/>
              </a:lnSpc>
              <a:spcBef>
                <a:spcPts val="500"/>
              </a:spcBef>
              <a:buFont typeface="Symbol" panose="05050102010706020507" pitchFamily="18" charset="2"/>
              <a:buNone/>
            </a:pPr>
            <a:r>
              <a:rPr lang="en-CA" sz="1800" dirty="0">
                <a:effectLst/>
                <a:latin typeface="+mn-lt"/>
                <a:ea typeface="Yu Mincho" panose="02020400000000000000" pitchFamily="18" charset="-128"/>
                <a:cs typeface="Calibri" panose="020F0502020204030204" pitchFamily="34" charset="0"/>
              </a:rPr>
              <a:t>For improvements to the TOR roster, </a:t>
            </a:r>
          </a:p>
          <a:p>
            <a:pPr marL="0" lvl="0" indent="0" latinLnBrk="0">
              <a:lnSpc>
                <a:spcPct val="115000"/>
              </a:lnSpc>
              <a:spcBef>
                <a:spcPts val="500"/>
              </a:spcBef>
              <a:buFont typeface="Symbol" panose="05050102010706020507" pitchFamily="18" charset="2"/>
              <a:buNone/>
            </a:pPr>
            <a:endParaRPr lang="en-CA" sz="1800" dirty="0">
              <a:effectLst/>
              <a:latin typeface="+mn-lt"/>
              <a:ea typeface="Yu Mincho" panose="02020400000000000000" pitchFamily="18" charset="-128"/>
              <a:cs typeface="Calibri" panose="020F0502020204030204" pitchFamily="34" charset="0"/>
            </a:endParaRPr>
          </a:p>
          <a:p>
            <a:pPr marL="0" marR="0" lvl="0" indent="0" algn="l" defTabSz="995690" rtl="0" eaLnBrk="1" fontAlgn="auto" latinLnBrk="0" hangingPunct="1">
              <a:lnSpc>
                <a:spcPct val="115000"/>
              </a:lnSpc>
              <a:spcBef>
                <a:spcPts val="500"/>
              </a:spcBef>
              <a:spcAft>
                <a:spcPts val="0"/>
              </a:spcAft>
              <a:buClrTx/>
              <a:buSzTx/>
              <a:buFont typeface="Symbol" panose="05050102010706020507" pitchFamily="18" charset="2"/>
              <a:buNone/>
              <a:tabLst/>
              <a:defRPr/>
            </a:pPr>
            <a:r>
              <a:rPr lang="en-US" sz="1800" b="1" dirty="0">
                <a:solidFill>
                  <a:srgbClr val="2D2E2D"/>
                </a:solidFill>
              </a:rPr>
              <a:t>[NEXT 01 – Search]</a:t>
            </a:r>
          </a:p>
          <a:p>
            <a:pPr marL="0" lvl="0" indent="0" latinLnBrk="0">
              <a:lnSpc>
                <a:spcPct val="115000"/>
              </a:lnSpc>
              <a:spcBef>
                <a:spcPts val="500"/>
              </a:spcBef>
              <a:buFont typeface="Symbol" panose="05050102010706020507" pitchFamily="18" charset="2"/>
              <a:buNone/>
            </a:pPr>
            <a:r>
              <a:rPr lang="en-CA" sz="1800" dirty="0">
                <a:effectLst/>
                <a:latin typeface="+mn-lt"/>
                <a:ea typeface="Yu Mincho" panose="02020400000000000000" pitchFamily="18" charset="-128"/>
                <a:cs typeface="Calibri" panose="020F0502020204030204" pitchFamily="34" charset="0"/>
              </a:rPr>
              <a:t>the organization is to look at Non-TOR players with </a:t>
            </a:r>
          </a:p>
          <a:p>
            <a:pPr marL="0" lvl="0" indent="0" latinLnBrk="0">
              <a:lnSpc>
                <a:spcPct val="115000"/>
              </a:lnSpc>
              <a:spcBef>
                <a:spcPts val="500"/>
              </a:spcBef>
              <a:buFont typeface="Symbol" panose="05050102010706020507" pitchFamily="18" charset="2"/>
              <a:buNone/>
            </a:pPr>
            <a:endParaRPr lang="en-CA" sz="1800" dirty="0">
              <a:effectLst/>
              <a:latin typeface="+mn-lt"/>
              <a:ea typeface="Yu Mincho" panose="02020400000000000000" pitchFamily="18" charset="-128"/>
              <a:cs typeface="Calibri" panose="020F0502020204030204" pitchFamily="34" charset="0"/>
            </a:endParaRPr>
          </a:p>
          <a:p>
            <a:pPr marL="0" marR="0" lvl="0" indent="0" algn="l" defTabSz="995690" rtl="0" eaLnBrk="1" fontAlgn="auto" latinLnBrk="0" hangingPunct="1">
              <a:lnSpc>
                <a:spcPct val="115000"/>
              </a:lnSpc>
              <a:spcBef>
                <a:spcPts val="500"/>
              </a:spcBef>
              <a:spcAft>
                <a:spcPts val="0"/>
              </a:spcAft>
              <a:buClrTx/>
              <a:buSzTx/>
              <a:buFont typeface="Symbol" panose="05050102010706020507" pitchFamily="18" charset="2"/>
              <a:buNone/>
              <a:tabLst/>
              <a:defRPr/>
            </a:pPr>
            <a:r>
              <a:rPr lang="en-US" sz="1800" b="1" dirty="0">
                <a:solidFill>
                  <a:srgbClr val="2D2E2D"/>
                </a:solidFill>
              </a:rPr>
              <a:t>[NEXT 02 – Main Features]</a:t>
            </a:r>
          </a:p>
          <a:p>
            <a:pPr marL="0" lvl="0" indent="0" latinLnBrk="0">
              <a:lnSpc>
                <a:spcPct val="115000"/>
              </a:lnSpc>
              <a:spcBef>
                <a:spcPts val="500"/>
              </a:spcBef>
              <a:buFont typeface="Symbol" panose="05050102010706020507" pitchFamily="18" charset="2"/>
              <a:buNone/>
            </a:pPr>
            <a:r>
              <a:rPr lang="en-CA" sz="1800" dirty="0">
                <a:effectLst/>
                <a:latin typeface="+mn-lt"/>
                <a:ea typeface="Yu Mincho" panose="02020400000000000000" pitchFamily="18" charset="-128"/>
                <a:cs typeface="Calibri" panose="020F0502020204030204" pitchFamily="34" charset="0"/>
              </a:rPr>
              <a:t>higher feature values in PLUS_MINUS, PER, and PIE compared to their current roster. These statistics hold potential values in producing team wins and are underutilized by their current teams.​ </a:t>
            </a:r>
            <a:endParaRPr lang="en-CA" sz="1800" dirty="0">
              <a:effectLst/>
              <a:latin typeface="+mn-lt"/>
              <a:ea typeface="Yu Mincho" panose="02020400000000000000" pitchFamily="18" charset="-128"/>
              <a:cs typeface="Times New Roman" panose="02020603050405020304" pitchFamily="18" charset="0"/>
            </a:endParaRPr>
          </a:p>
          <a:p>
            <a:pPr marL="0" lvl="0" indent="0" latinLnBrk="0">
              <a:lnSpc>
                <a:spcPct val="115000"/>
              </a:lnSpc>
              <a:spcBef>
                <a:spcPts val="500"/>
              </a:spcBef>
              <a:buFont typeface="Symbol" panose="05050102010706020507" pitchFamily="18" charset="2"/>
              <a:buNone/>
            </a:pPr>
            <a:endParaRPr lang="en-CA" sz="1800" dirty="0">
              <a:effectLst/>
              <a:latin typeface="+mn-lt"/>
              <a:ea typeface="Yu Mincho" panose="02020400000000000000" pitchFamily="18" charset="-128"/>
              <a:cs typeface="Calibri" panose="020F0502020204030204" pitchFamily="34" charset="0"/>
            </a:endParaRPr>
          </a:p>
          <a:p>
            <a:pPr marL="0" marR="0" lvl="0" indent="0" algn="l" defTabSz="995690" rtl="0" eaLnBrk="1" fontAlgn="auto" latinLnBrk="0" hangingPunct="1">
              <a:lnSpc>
                <a:spcPct val="115000"/>
              </a:lnSpc>
              <a:spcBef>
                <a:spcPts val="500"/>
              </a:spcBef>
              <a:spcAft>
                <a:spcPts val="0"/>
              </a:spcAft>
              <a:buClrTx/>
              <a:buSzTx/>
              <a:buFont typeface="Symbol" panose="05050102010706020507" pitchFamily="18" charset="2"/>
              <a:buNone/>
              <a:tabLst/>
              <a:defRPr/>
            </a:pPr>
            <a:r>
              <a:rPr lang="en-US" sz="1800" b="1" dirty="0">
                <a:solidFill>
                  <a:srgbClr val="2D2E2D"/>
                </a:solidFill>
              </a:rPr>
              <a:t>[NEXT 03 – FG and FG3%]</a:t>
            </a:r>
          </a:p>
          <a:p>
            <a:pPr marL="0" lvl="0" indent="0" latinLnBrk="0">
              <a:lnSpc>
                <a:spcPct val="115000"/>
              </a:lnSpc>
              <a:spcBef>
                <a:spcPts val="500"/>
              </a:spcBef>
              <a:buFont typeface="Symbol" panose="05050102010706020507" pitchFamily="18" charset="2"/>
              <a:buNone/>
            </a:pPr>
            <a:r>
              <a:rPr lang="en-CA" sz="1800" dirty="0">
                <a:effectLst/>
                <a:latin typeface="+mn-lt"/>
                <a:ea typeface="Yu Mincho" panose="02020400000000000000" pitchFamily="18" charset="-128"/>
                <a:cs typeface="Calibri" panose="020F0502020204030204" pitchFamily="34" charset="0"/>
              </a:rPr>
              <a:t>We can also examine Field Goal % (FG_PCT) and 3-pointers % (FG3_PCT) which would provide more efficient offensive players</a:t>
            </a:r>
          </a:p>
          <a:p>
            <a:pPr marL="0" lvl="0" indent="0" latinLnBrk="0">
              <a:lnSpc>
                <a:spcPct val="115000"/>
              </a:lnSpc>
              <a:spcBef>
                <a:spcPts val="500"/>
              </a:spcBef>
              <a:buFont typeface="Symbol" panose="05050102010706020507" pitchFamily="18" charset="2"/>
              <a:buNone/>
            </a:pPr>
            <a:endParaRPr lang="en-CA" sz="1800" dirty="0">
              <a:effectLst/>
              <a:latin typeface="+mn-lt"/>
              <a:ea typeface="Yu Mincho" panose="02020400000000000000" pitchFamily="18" charset="-128"/>
              <a:cs typeface="Calibri" panose="020F0502020204030204" pitchFamily="34" charset="0"/>
            </a:endParaRPr>
          </a:p>
          <a:p>
            <a:pPr marL="0" marR="0" lvl="0" indent="0" algn="l" defTabSz="995690" rtl="0" eaLnBrk="1" fontAlgn="auto" latinLnBrk="0" hangingPunct="1">
              <a:lnSpc>
                <a:spcPct val="115000"/>
              </a:lnSpc>
              <a:spcBef>
                <a:spcPts val="500"/>
              </a:spcBef>
              <a:spcAft>
                <a:spcPts val="0"/>
              </a:spcAft>
              <a:buClrTx/>
              <a:buSzTx/>
              <a:buFont typeface="Symbol" panose="05050102010706020507" pitchFamily="18" charset="2"/>
              <a:buNone/>
              <a:tabLst/>
              <a:defRPr/>
            </a:pPr>
            <a:r>
              <a:rPr lang="en-US" sz="1800" b="1" dirty="0">
                <a:solidFill>
                  <a:srgbClr val="2D2E2D"/>
                </a:solidFill>
              </a:rPr>
              <a:t>[NEXT 04 – Criteria]</a:t>
            </a:r>
          </a:p>
          <a:p>
            <a:pPr marL="0" lvl="0" indent="0" latinLnBrk="0">
              <a:lnSpc>
                <a:spcPct val="115000"/>
              </a:lnSpc>
              <a:spcBef>
                <a:spcPts val="500"/>
              </a:spcBef>
              <a:buFont typeface="Symbol" panose="05050102010706020507" pitchFamily="18" charset="2"/>
              <a:buNone/>
            </a:pPr>
            <a:r>
              <a:rPr lang="en-CA" sz="1800" dirty="0">
                <a:effectLst/>
                <a:latin typeface="+mn-lt"/>
                <a:ea typeface="Yu Mincho" panose="02020400000000000000" pitchFamily="18" charset="-128"/>
                <a:cs typeface="Calibri" panose="020F0502020204030204" pitchFamily="34" charset="0"/>
              </a:rPr>
              <a:t>When narrowing the search criteria of Non-TOR players, we recommend players with higher important feature values than the average Toronto player and a salary below the Toronto player average.</a:t>
            </a:r>
          </a:p>
          <a:p>
            <a:pPr marL="0" lvl="0" indent="0" latinLnBrk="0">
              <a:lnSpc>
                <a:spcPct val="115000"/>
              </a:lnSpc>
              <a:spcBef>
                <a:spcPts val="500"/>
              </a:spcBef>
              <a:buFont typeface="Symbol" panose="05050102010706020507" pitchFamily="18" charset="2"/>
              <a:buNone/>
            </a:pPr>
            <a:endParaRPr lang="en-CA" sz="1800" dirty="0">
              <a:effectLst/>
              <a:latin typeface="+mn-lt"/>
              <a:ea typeface="Yu Mincho" panose="02020400000000000000" pitchFamily="18" charset="-128"/>
              <a:cs typeface="Calibri" panose="020F0502020204030204" pitchFamily="34" charset="0"/>
            </a:endParaRPr>
          </a:p>
          <a:p>
            <a:pPr marL="0" marR="0" lvl="0" indent="0" algn="l" defTabSz="995690" rtl="0" eaLnBrk="1" fontAlgn="auto" latinLnBrk="0" hangingPunct="1">
              <a:lnSpc>
                <a:spcPct val="115000"/>
              </a:lnSpc>
              <a:spcBef>
                <a:spcPts val="500"/>
              </a:spcBef>
              <a:spcAft>
                <a:spcPts val="0"/>
              </a:spcAft>
              <a:buClrTx/>
              <a:buSzTx/>
              <a:buFont typeface="Symbol" panose="05050102010706020507" pitchFamily="18" charset="2"/>
              <a:buNone/>
              <a:tabLst/>
              <a:defRPr/>
            </a:pPr>
            <a:r>
              <a:rPr lang="en-US" sz="1800" b="1" dirty="0">
                <a:solidFill>
                  <a:srgbClr val="2D2E2D"/>
                </a:solidFill>
              </a:rPr>
              <a:t>[NEXT 05 – Player underutilization]</a:t>
            </a:r>
          </a:p>
          <a:p>
            <a:pPr marL="0" lvl="0" indent="0" latinLnBrk="0">
              <a:lnSpc>
                <a:spcPct val="115000"/>
              </a:lnSpc>
              <a:spcBef>
                <a:spcPts val="500"/>
              </a:spcBef>
              <a:spcAft>
                <a:spcPts val="1000"/>
              </a:spcAft>
              <a:buFont typeface="Symbol" panose="05050102010706020507" pitchFamily="18" charset="2"/>
              <a:buNone/>
            </a:pPr>
            <a:r>
              <a:rPr lang="en-US" sz="1800" dirty="0">
                <a:effectLst/>
                <a:latin typeface="+mn-lt"/>
                <a:ea typeface="Yu Mincho" panose="02020400000000000000" pitchFamily="18" charset="-128"/>
                <a:cs typeface="Calibri" panose="020F0502020204030204" pitchFamily="34" charset="0"/>
              </a:rPr>
              <a:t>Lastly we advise further investigate of an underutilized selected TOR player</a:t>
            </a:r>
            <a:r>
              <a:rPr lang="en-CA" sz="1800" dirty="0">
                <a:effectLst/>
                <a:latin typeface="+mn-lt"/>
                <a:ea typeface="Yu Mincho" panose="02020400000000000000" pitchFamily="18" charset="-128"/>
                <a:cs typeface="Calibri" panose="020F0502020204030204" pitchFamily="34" charset="0"/>
              </a:rPr>
              <a:t>. In either case the team should either use him or replace him. </a:t>
            </a:r>
            <a:endParaRPr lang="en-CA" sz="1800" dirty="0">
              <a:effectLst/>
              <a:latin typeface="+mn-lt"/>
              <a:ea typeface="Yu Mincho" panose="02020400000000000000" pitchFamily="18" charset="-128"/>
              <a:cs typeface="Times New Roman" panose="02020603050405020304" pitchFamily="18" charset="0"/>
            </a:endParaRP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latin typeface="+mn-lt"/>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speaker handoff - Cindy]</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latin typeface="+mn-lt"/>
            </a:endParaRP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latin typeface="+mn-lt"/>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mn-lt"/>
                <a:ea typeface="Arial"/>
                <a:cs typeface="Arial"/>
                <a:sym typeface="Arial"/>
              </a:rPr>
              <a:t>[NEXT SLIDE] </a:t>
            </a:r>
            <a:endParaRPr lang="en-US" dirty="0">
              <a:latin typeface="+mn-lt"/>
            </a:endParaRPr>
          </a:p>
          <a:p>
            <a:pPr latinLnBrk="0"/>
            <a:endParaRPr lang="en-CA" dirty="0">
              <a:latin typeface="+mn-lt"/>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12</a:t>
            </a:fld>
            <a:endParaRPr lang="ko-KR" altLang="en-US"/>
          </a:p>
        </p:txBody>
      </p:sp>
    </p:spTree>
    <p:extLst>
      <p:ext uri="{BB962C8B-B14F-4D97-AF65-F5344CB8AC3E}">
        <p14:creationId xmlns:p14="http://schemas.microsoft.com/office/powerpoint/2010/main" val="19092137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pPr marL="0" marR="0" lvl="0" indent="0" algn="l" rtl="0" latinLnBrk="0">
              <a:lnSpc>
                <a:spcPct val="100000"/>
              </a:lnSpc>
              <a:spcBef>
                <a:spcPts val="0"/>
              </a:spcBef>
              <a:spcAft>
                <a:spcPts val="0"/>
              </a:spcAft>
              <a:buClr>
                <a:srgbClr val="000000"/>
              </a:buClr>
              <a:buSzPts val="1400"/>
              <a:buFont typeface="Arial"/>
              <a:buNone/>
            </a:pPr>
            <a:endParaRPr lang="en-US" sz="1400" b="1" dirty="0">
              <a:solidFill>
                <a:srgbClr val="2D2E2D"/>
              </a:solidFill>
              <a:latin typeface="+mn-lt"/>
            </a:endParaRPr>
          </a:p>
          <a:p>
            <a:pPr marL="0" marR="0" lvl="0" indent="0" algn="l" rtl="0" latinLnBrk="0">
              <a:lnSpc>
                <a:spcPct val="100000"/>
              </a:lnSpc>
              <a:spcBef>
                <a:spcPts val="0"/>
              </a:spcBef>
              <a:spcAft>
                <a:spcPts val="0"/>
              </a:spcAft>
              <a:buClr>
                <a:srgbClr val="000000"/>
              </a:buClr>
              <a:buSzPts val="1400"/>
              <a:buFont typeface="Arial"/>
              <a:buNone/>
            </a:pPr>
            <a:r>
              <a:rPr lang="en-US" sz="1400" b="1" dirty="0">
                <a:solidFill>
                  <a:srgbClr val="2D2E2D"/>
                </a:solidFill>
                <a:latin typeface="+mn-lt"/>
              </a:rPr>
              <a:t>[NEXT 01 – key statement for animation] </a:t>
            </a:r>
          </a:p>
          <a:p>
            <a:pPr marL="0" marR="0" lvl="0" indent="0" algn="l" defTabSz="995690" rtl="0" eaLnBrk="1" latinLnBrk="0" hangingPunct="1">
              <a:lnSpc>
                <a:spcPct val="100000"/>
              </a:lnSpc>
              <a:spcBef>
                <a:spcPts val="0"/>
              </a:spcBef>
              <a:spcAft>
                <a:spcPts val="0"/>
              </a:spcAft>
              <a:buClr>
                <a:srgbClr val="000000"/>
              </a:buClr>
              <a:buSzPts val="1400"/>
              <a:buFont typeface="Arial"/>
              <a:buNone/>
            </a:pPr>
            <a:r>
              <a:rPr lang="en-US" sz="1400" kern="1200" dirty="0">
                <a:solidFill>
                  <a:srgbClr val="2D2E2D"/>
                </a:solidFill>
                <a:latin typeface="+mn-lt"/>
                <a:ea typeface="+mn-ea"/>
                <a:cs typeface="+mn-cs"/>
              </a:rPr>
              <a:t>Let’s take a look at the play stats to evaluate their performance.</a:t>
            </a: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latin typeface="+mn-lt"/>
              </a:rPr>
              <a:t>On this graph, 6 players were listed. The first 3 are the currently Toronto Raptors players. The last 3 are the selected replaced players.</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latin typeface="+mn-lt"/>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mn-lt"/>
                <a:ea typeface="Arial"/>
                <a:cs typeface="Arial"/>
                <a:sym typeface="Arial"/>
              </a:rPr>
              <a:t>[NEXT SLIDE]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0" i="0" u="none" strike="noStrike" cap="none" dirty="0">
                <a:solidFill>
                  <a:schemeClr val="dk1"/>
                </a:solidFill>
                <a:latin typeface="+mn-lt"/>
                <a:cs typeface="Arial"/>
                <a:sym typeface="Arial"/>
              </a:rPr>
              <a:t>For the field goal%, the replaced players hold the higher field goal% percent than TOR players.</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0" i="0" u="none" strike="noStrike" cap="none" dirty="0">
                <a:solidFill>
                  <a:schemeClr val="dk1"/>
                </a:solidFill>
                <a:latin typeface="+mn-lt"/>
                <a:cs typeface="Arial"/>
                <a:sym typeface="Arial"/>
              </a:rPr>
              <a:t>For the 3 pointer%, Cameron is the best and shot 50% of the attempts.</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0" i="0" u="none" strike="noStrike" cap="none" dirty="0">
                <a:solidFill>
                  <a:schemeClr val="dk1"/>
                </a:solidFill>
                <a:latin typeface="+mn-lt"/>
                <a:cs typeface="Arial"/>
                <a:sym typeface="Arial"/>
              </a:rPr>
              <a:t>For the free throw%, DeAndre holds 66.7% rate.</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CA" sz="1400" dirty="0">
              <a:effectLst/>
              <a:latin typeface="+mn-lt"/>
              <a:ea typeface="Yu Mincho" panose="02020400000000000000" pitchFamily="18" charset="-128"/>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CA" sz="1400" dirty="0">
                <a:effectLst/>
                <a:latin typeface="+mn-lt"/>
                <a:ea typeface="Yu Mincho" panose="02020400000000000000" pitchFamily="18" charset="-128"/>
                <a:cs typeface="Calibri" panose="020F0502020204030204" pitchFamily="34" charset="0"/>
              </a:rPr>
              <a:t>There is an evidence of underutilization of a selected TOR player (Shamorie Ponds). </a:t>
            </a:r>
            <a:r>
              <a:rPr lang="en-US" sz="1400" b="0" i="0" u="none" strike="noStrike" cap="none" dirty="0">
                <a:solidFill>
                  <a:schemeClr val="dk1"/>
                </a:solidFill>
                <a:latin typeface="+mn-lt"/>
                <a:cs typeface="Arial"/>
                <a:sym typeface="Arial"/>
              </a:rPr>
              <a:t>Mr. Ponds had a very high PER, and he only attended 4 games. Overall his performance is under the average.</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CA" sz="1400" dirty="0">
                <a:effectLst/>
                <a:latin typeface="+mn-lt"/>
                <a:ea typeface="Yu Mincho" panose="02020400000000000000" pitchFamily="18" charset="-128"/>
                <a:cs typeface="Calibri" panose="020F0502020204030204" pitchFamily="34" charset="0"/>
              </a:rPr>
              <a:t>We advocate exploring his utilization or replacing him. </a:t>
            </a:r>
            <a:endParaRPr lang="en-CA" sz="1400" dirty="0">
              <a:effectLst/>
              <a:latin typeface="+mn-lt"/>
              <a:ea typeface="Yu Mincho" panose="02020400000000000000" pitchFamily="18" charset="-128"/>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400" b="0" i="0" u="none" strike="noStrike" cap="none" dirty="0">
              <a:solidFill>
                <a:schemeClr val="dk1"/>
              </a:solidFill>
              <a:latin typeface="+mn-lt"/>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0" i="0" u="none" strike="noStrike" cap="none" dirty="0">
                <a:solidFill>
                  <a:schemeClr val="dk1"/>
                </a:solidFill>
                <a:latin typeface="+mn-lt"/>
                <a:cs typeface="Arial"/>
                <a:sym typeface="Arial"/>
              </a:rPr>
              <a:t>All the players are under $8.4M for the contract.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400" b="0" i="0" u="none" strike="noStrike" cap="none" dirty="0">
              <a:solidFill>
                <a:schemeClr val="dk1"/>
              </a:solidFill>
              <a:latin typeface="+mn-lt"/>
              <a:cs typeface="Arial"/>
              <a:sym typeface="Arial"/>
            </a:endParaRPr>
          </a:p>
          <a:p>
            <a:pPr latinLnBrk="0"/>
            <a:endParaRPr lang="en-CA" dirty="0">
              <a:latin typeface="+mn-lt"/>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13</a:t>
            </a:fld>
            <a:endParaRPr lang="ko-KR" altLang="en-US"/>
          </a:p>
        </p:txBody>
      </p:sp>
    </p:spTree>
    <p:extLst>
      <p:ext uri="{BB962C8B-B14F-4D97-AF65-F5344CB8AC3E}">
        <p14:creationId xmlns:p14="http://schemas.microsoft.com/office/powerpoint/2010/main" val="26114093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0000" lnSpcReduction="20000"/>
          </a:bodyPr>
          <a:lstStyle/>
          <a:p>
            <a:pPr marL="0" marR="0" lvl="0" indent="0" algn="l" defTabSz="995690" rtl="0" eaLnBrk="1" fontAlgn="auto" latinLnBrk="0" hangingPunct="1">
              <a:lnSpc>
                <a:spcPct val="115000"/>
              </a:lnSpc>
              <a:spcBef>
                <a:spcPts val="500"/>
              </a:spcBef>
              <a:spcAft>
                <a:spcPts val="1000"/>
              </a:spcAft>
              <a:buClrTx/>
              <a:buSzTx/>
              <a:buFontTx/>
              <a:buNone/>
              <a:tabLst/>
              <a:defRPr/>
            </a:pPr>
            <a:r>
              <a:rPr lang="en-US" sz="1800" b="1" dirty="0">
                <a:solidFill>
                  <a:srgbClr val="2D2E2D"/>
                </a:solidFill>
              </a:rPr>
              <a:t>[Next speaker - Dennis]</a:t>
            </a:r>
          </a:p>
          <a:p>
            <a:pPr latinLnBrk="0">
              <a:lnSpc>
                <a:spcPct val="115000"/>
              </a:lnSpc>
              <a:spcBef>
                <a:spcPts val="500"/>
              </a:spcBef>
              <a:spcAft>
                <a:spcPts val="1000"/>
              </a:spcAft>
            </a:pPr>
            <a:r>
              <a:rPr lang="en-CA" sz="1800" dirty="0">
                <a:effectLst/>
                <a:latin typeface="+mn-lt"/>
                <a:ea typeface="Yu Mincho" panose="02020400000000000000" pitchFamily="18" charset="-128"/>
                <a:cs typeface="Calibri" panose="020F0502020204030204" pitchFamily="34" charset="0"/>
              </a:rPr>
              <a:t> </a:t>
            </a:r>
          </a:p>
          <a:p>
            <a:pPr latinLnBrk="0">
              <a:lnSpc>
                <a:spcPct val="115000"/>
              </a:lnSpc>
              <a:spcBef>
                <a:spcPts val="500"/>
              </a:spcBef>
              <a:spcAft>
                <a:spcPts val="1000"/>
              </a:spcAft>
            </a:pPr>
            <a:r>
              <a:rPr lang="en-CA" sz="1800" dirty="0">
                <a:effectLst/>
                <a:latin typeface="+mn-lt"/>
                <a:ea typeface="Yu Mincho" panose="02020400000000000000" pitchFamily="18" charset="-128"/>
                <a:cs typeface="Calibri" panose="020F0502020204030204" pitchFamily="34" charset="0"/>
              </a:rPr>
              <a:t>There are limitations to our analysis / recommendation </a:t>
            </a:r>
          </a:p>
          <a:p>
            <a:pPr marL="0" marR="0" lvl="0" indent="0" algn="l" rtl="0" latinLnBrk="0">
              <a:lnSpc>
                <a:spcPct val="100000"/>
              </a:lnSpc>
              <a:spcBef>
                <a:spcPts val="0"/>
              </a:spcBef>
              <a:spcAft>
                <a:spcPts val="0"/>
              </a:spcAft>
              <a:buClr>
                <a:srgbClr val="000000"/>
              </a:buClr>
              <a:buSzPts val="1400"/>
              <a:buFont typeface="Arial"/>
              <a:buNone/>
            </a:pPr>
            <a:endParaRPr lang="en-US" sz="1800" b="1" dirty="0">
              <a:solidFill>
                <a:srgbClr val="2D2E2D"/>
              </a:solidFill>
              <a:latin typeface="+mn-lt"/>
            </a:endParaRPr>
          </a:p>
          <a:p>
            <a:pPr marL="0" marR="0" lvl="0" indent="0" algn="l" rtl="0" latinLnBrk="0">
              <a:lnSpc>
                <a:spcPct val="100000"/>
              </a:lnSpc>
              <a:spcBef>
                <a:spcPts val="0"/>
              </a:spcBef>
              <a:spcAft>
                <a:spcPts val="0"/>
              </a:spcAft>
              <a:buClr>
                <a:srgbClr val="000000"/>
              </a:buClr>
              <a:buSzPts val="1400"/>
              <a:buFont typeface="Arial"/>
              <a:buNone/>
            </a:pPr>
            <a:r>
              <a:rPr lang="en-US" sz="1800" b="1" dirty="0">
                <a:solidFill>
                  <a:srgbClr val="2D2E2D"/>
                </a:solidFill>
                <a:latin typeface="+mn-lt"/>
              </a:rPr>
              <a:t>[NEXT 01 – TOR only] </a:t>
            </a:r>
          </a:p>
          <a:p>
            <a:pPr latinLnBrk="0">
              <a:lnSpc>
                <a:spcPct val="115000"/>
              </a:lnSpc>
              <a:spcBef>
                <a:spcPts val="500"/>
              </a:spcBef>
              <a:spcAft>
                <a:spcPts val="1000"/>
              </a:spcAft>
            </a:pPr>
            <a:r>
              <a:rPr lang="en-CA" sz="1800" dirty="0">
                <a:effectLst/>
                <a:latin typeface="+mn-lt"/>
                <a:ea typeface="Yu Mincho" panose="02020400000000000000" pitchFamily="18" charset="-128"/>
                <a:cs typeface="Calibri" panose="020F0502020204030204" pitchFamily="34" charset="0"/>
              </a:rPr>
              <a:t>This analysis is limited to Toronto Raptors only. As the teams change, the important features for those teams can sway. </a:t>
            </a:r>
          </a:p>
          <a:p>
            <a:pPr latinLnBrk="0">
              <a:lnSpc>
                <a:spcPct val="115000"/>
              </a:lnSpc>
              <a:spcBef>
                <a:spcPts val="500"/>
              </a:spcBef>
              <a:spcAft>
                <a:spcPts val="1000"/>
              </a:spcAft>
            </a:pPr>
            <a:endParaRPr lang="en-CA" sz="1800" dirty="0">
              <a:effectLst/>
              <a:latin typeface="+mn-lt"/>
              <a:ea typeface="Yu Mincho" panose="02020400000000000000" pitchFamily="18" charset="-128"/>
              <a:cs typeface="Calibri" panose="020F0502020204030204" pitchFamily="34" charset="0"/>
            </a:endParaRPr>
          </a:p>
          <a:p>
            <a:pPr marL="0" marR="0" lvl="0" indent="0" algn="l" rtl="0">
              <a:lnSpc>
                <a:spcPct val="100000"/>
              </a:lnSpc>
              <a:spcBef>
                <a:spcPts val="0"/>
              </a:spcBef>
              <a:spcAft>
                <a:spcPts val="0"/>
              </a:spcAft>
              <a:buClr>
                <a:srgbClr val="000000"/>
              </a:buClr>
              <a:buSzPts val="1400"/>
              <a:buFont typeface="Arial"/>
              <a:buNone/>
            </a:pPr>
            <a:endParaRPr lang="en-US" sz="1800" b="1" dirty="0">
              <a:solidFill>
                <a:srgbClr val="2D2E2D"/>
              </a:solidFill>
              <a:latin typeface="+mn-lt"/>
            </a:endParaRPr>
          </a:p>
          <a:p>
            <a:pPr marL="0" marR="0" lvl="0" indent="0" algn="l" rtl="0">
              <a:lnSpc>
                <a:spcPct val="100000"/>
              </a:lnSpc>
              <a:spcBef>
                <a:spcPts val="0"/>
              </a:spcBef>
              <a:spcAft>
                <a:spcPts val="0"/>
              </a:spcAft>
              <a:buClr>
                <a:srgbClr val="000000"/>
              </a:buClr>
              <a:buSzPts val="1400"/>
              <a:buFont typeface="Arial"/>
              <a:buNone/>
            </a:pPr>
            <a:r>
              <a:rPr lang="en-US" sz="1800" b="1" dirty="0">
                <a:solidFill>
                  <a:srgbClr val="2D2E2D"/>
                </a:solidFill>
                <a:latin typeface="+mn-lt"/>
              </a:rPr>
              <a:t>[NEXT 02 – Qualitative factors] </a:t>
            </a:r>
          </a:p>
          <a:p>
            <a:pPr latinLnBrk="0">
              <a:lnSpc>
                <a:spcPct val="115000"/>
              </a:lnSpc>
              <a:spcBef>
                <a:spcPts val="500"/>
              </a:spcBef>
              <a:spcAft>
                <a:spcPts val="1000"/>
              </a:spcAft>
            </a:pPr>
            <a:r>
              <a:rPr lang="en-CA" sz="1800" dirty="0">
                <a:effectLst/>
                <a:latin typeface="+mn-lt"/>
                <a:ea typeface="Yu Mincho" panose="02020400000000000000" pitchFamily="18" charset="-128"/>
                <a:cs typeface="Calibri" panose="020F0502020204030204" pitchFamily="34" charset="0"/>
              </a:rPr>
              <a:t>There are qualitative factors that affect the performance of a player and are beyond the scope of this project. These include but are not limited to the player’s:</a:t>
            </a:r>
          </a:p>
          <a:p>
            <a:pPr latinLnBrk="0">
              <a:lnSpc>
                <a:spcPct val="115000"/>
              </a:lnSpc>
              <a:spcBef>
                <a:spcPts val="500"/>
              </a:spcBef>
              <a:spcAft>
                <a:spcPts val="1000"/>
              </a:spcAft>
            </a:pPr>
            <a:endParaRPr lang="en-CA" sz="1800" dirty="0">
              <a:effectLst/>
              <a:latin typeface="+mn-lt"/>
              <a:ea typeface="Yu Mincho" panose="02020400000000000000" pitchFamily="18" charset="-128"/>
              <a:cs typeface="Calibri" panose="020F0502020204030204" pitchFamily="34" charset="0"/>
            </a:endParaRPr>
          </a:p>
          <a:p>
            <a:pPr marL="0" marR="0" lvl="0" indent="0" algn="l" defTabSz="995690" rtl="0" eaLnBrk="1" fontAlgn="auto" latinLnBrk="0" hangingPunct="1">
              <a:lnSpc>
                <a:spcPct val="115000"/>
              </a:lnSpc>
              <a:spcBef>
                <a:spcPts val="500"/>
              </a:spcBef>
              <a:spcAft>
                <a:spcPts val="1000"/>
              </a:spcAft>
              <a:buClrTx/>
              <a:buSzTx/>
              <a:buFontTx/>
              <a:buNone/>
              <a:tabLst/>
              <a:defRPr/>
            </a:pPr>
            <a:r>
              <a:rPr lang="en-US" sz="1800" b="1" dirty="0">
                <a:solidFill>
                  <a:srgbClr val="2D2E2D"/>
                </a:solidFill>
                <a:latin typeface="+mn-lt"/>
              </a:rPr>
              <a:t>[NEXT 03 – Qualitative factors List] </a:t>
            </a:r>
          </a:p>
          <a:p>
            <a:pPr marL="342900" lvl="0" indent="-342900" latinLnBrk="0">
              <a:lnSpc>
                <a:spcPct val="115000"/>
              </a:lnSpc>
              <a:spcBef>
                <a:spcPts val="500"/>
              </a:spcBef>
              <a:buFont typeface="Symbol" panose="05050102010706020507" pitchFamily="18" charset="2"/>
              <a:buChar char=""/>
            </a:pPr>
            <a:r>
              <a:rPr lang="en-CA" sz="1800" dirty="0">
                <a:effectLst/>
                <a:latin typeface="+mn-lt"/>
                <a:ea typeface="Yu Mincho" panose="02020400000000000000" pitchFamily="18" charset="-128"/>
                <a:cs typeface="Calibri" panose="020F0502020204030204" pitchFamily="34" charset="0"/>
              </a:rPr>
              <a:t>Health (physical and mental)</a:t>
            </a:r>
            <a:endParaRPr lang="en-CA" sz="1800" dirty="0">
              <a:effectLst/>
              <a:latin typeface="+mn-lt"/>
              <a:ea typeface="Yu Mincho" panose="02020400000000000000" pitchFamily="18" charset="-128"/>
              <a:cs typeface="Times New Roman" panose="02020603050405020304" pitchFamily="18" charset="0"/>
            </a:endParaRPr>
          </a:p>
          <a:p>
            <a:pPr marL="342900" lvl="0" indent="-342900" latinLnBrk="0">
              <a:lnSpc>
                <a:spcPct val="115000"/>
              </a:lnSpc>
              <a:buFont typeface="Symbol" panose="05050102010706020507" pitchFamily="18" charset="2"/>
              <a:buChar char=""/>
            </a:pPr>
            <a:r>
              <a:rPr lang="en-CA" sz="1800" dirty="0">
                <a:effectLst/>
                <a:latin typeface="+mn-lt"/>
                <a:ea typeface="Yu Mincho" panose="02020400000000000000" pitchFamily="18" charset="-128"/>
                <a:cs typeface="Calibri" panose="020F0502020204030204" pitchFamily="34" charset="0"/>
              </a:rPr>
              <a:t>Rapport with the team</a:t>
            </a:r>
            <a:endParaRPr lang="en-CA" sz="1800" dirty="0">
              <a:effectLst/>
              <a:latin typeface="+mn-lt"/>
              <a:ea typeface="Yu Mincho" panose="02020400000000000000" pitchFamily="18" charset="-128"/>
              <a:cs typeface="Times New Roman" panose="02020603050405020304" pitchFamily="18" charset="0"/>
            </a:endParaRPr>
          </a:p>
          <a:p>
            <a:pPr marL="342900" lvl="0" indent="-342900" latinLnBrk="0">
              <a:lnSpc>
                <a:spcPct val="115000"/>
              </a:lnSpc>
              <a:buFont typeface="Symbol" panose="05050102010706020507" pitchFamily="18" charset="2"/>
              <a:buChar char=""/>
            </a:pPr>
            <a:r>
              <a:rPr lang="en-CA" sz="1800" dirty="0">
                <a:effectLst/>
                <a:latin typeface="+mn-lt"/>
                <a:ea typeface="Yu Mincho" panose="02020400000000000000" pitchFamily="18" charset="-128"/>
                <a:cs typeface="Calibri" panose="020F0502020204030204" pitchFamily="34" charset="0"/>
              </a:rPr>
              <a:t>Satisfaction with the coaching</a:t>
            </a:r>
            <a:endParaRPr lang="en-CA" sz="1800" dirty="0">
              <a:effectLst/>
              <a:latin typeface="+mn-lt"/>
              <a:ea typeface="Yu Mincho" panose="02020400000000000000" pitchFamily="18" charset="-128"/>
              <a:cs typeface="Times New Roman" panose="02020603050405020304" pitchFamily="18" charset="0"/>
            </a:endParaRPr>
          </a:p>
          <a:p>
            <a:pPr marL="342900" lvl="0" indent="-342900" latinLnBrk="0">
              <a:lnSpc>
                <a:spcPct val="115000"/>
              </a:lnSpc>
              <a:buFont typeface="Symbol" panose="05050102010706020507" pitchFamily="18" charset="2"/>
              <a:buChar char=""/>
            </a:pPr>
            <a:r>
              <a:rPr lang="en-CA" sz="1800" dirty="0">
                <a:effectLst/>
                <a:latin typeface="+mn-lt"/>
                <a:ea typeface="Yu Mincho" panose="02020400000000000000" pitchFamily="18" charset="-128"/>
                <a:cs typeface="Calibri" panose="020F0502020204030204" pitchFamily="34" charset="0"/>
              </a:rPr>
              <a:t>Placement in the games (having sufficient playing time)</a:t>
            </a:r>
            <a:endParaRPr lang="en-CA" sz="1800" dirty="0">
              <a:effectLst/>
              <a:latin typeface="+mn-lt"/>
              <a:ea typeface="Yu Mincho" panose="02020400000000000000" pitchFamily="18" charset="-128"/>
              <a:cs typeface="Times New Roman" panose="02020603050405020304" pitchFamily="18" charset="0"/>
            </a:endParaRPr>
          </a:p>
          <a:p>
            <a:pPr marL="342900" lvl="0" indent="-342900" latinLnBrk="0">
              <a:lnSpc>
                <a:spcPct val="115000"/>
              </a:lnSpc>
              <a:buFont typeface="Symbol" panose="05050102010706020507" pitchFamily="18" charset="2"/>
              <a:buChar char=""/>
            </a:pPr>
            <a:r>
              <a:rPr lang="en-CA" sz="1800" dirty="0">
                <a:effectLst/>
                <a:latin typeface="+mn-lt"/>
                <a:ea typeface="Yu Mincho" panose="02020400000000000000" pitchFamily="18" charset="-128"/>
                <a:cs typeface="Calibri" panose="020F0502020204030204" pitchFamily="34" charset="0"/>
              </a:rPr>
              <a:t>Happiness with the contract </a:t>
            </a:r>
            <a:endParaRPr lang="en-CA" sz="1800" dirty="0">
              <a:effectLst/>
              <a:latin typeface="+mn-lt"/>
              <a:ea typeface="Yu Mincho" panose="02020400000000000000" pitchFamily="18" charset="-128"/>
              <a:cs typeface="Times New Roman" panose="02020603050405020304" pitchFamily="18" charset="0"/>
            </a:endParaRPr>
          </a:p>
          <a:p>
            <a:pPr marL="342900" lvl="0" indent="-342900" latinLnBrk="0">
              <a:lnSpc>
                <a:spcPct val="115000"/>
              </a:lnSpc>
              <a:spcAft>
                <a:spcPts val="1000"/>
              </a:spcAft>
              <a:buFont typeface="Symbol" panose="05050102010706020507" pitchFamily="18" charset="2"/>
              <a:buChar char=""/>
            </a:pPr>
            <a:r>
              <a:rPr lang="en-CA" sz="1800" dirty="0">
                <a:effectLst/>
                <a:latin typeface="+mn-lt"/>
                <a:ea typeface="Yu Mincho" panose="02020400000000000000" pitchFamily="18" charset="-128"/>
                <a:cs typeface="Calibri" panose="020F0502020204030204" pitchFamily="34" charset="0"/>
              </a:rPr>
              <a:t>Personal life</a:t>
            </a:r>
            <a:endParaRPr lang="en-CA" sz="1800" dirty="0">
              <a:effectLst/>
              <a:latin typeface="+mn-lt"/>
              <a:ea typeface="Yu Mincho" panose="02020400000000000000" pitchFamily="18" charset="-128"/>
              <a:cs typeface="Times New Roman" panose="02020603050405020304" pitchFamily="18" charset="0"/>
            </a:endParaRPr>
          </a:p>
          <a:p>
            <a:pPr latinLnBrk="0">
              <a:lnSpc>
                <a:spcPct val="115000"/>
              </a:lnSpc>
              <a:spcBef>
                <a:spcPts val="500"/>
              </a:spcBef>
              <a:spcAft>
                <a:spcPts val="1000"/>
              </a:spcAft>
            </a:pPr>
            <a:endParaRPr lang="en-CA" sz="1800" dirty="0">
              <a:effectLst/>
              <a:latin typeface="+mn-lt"/>
              <a:ea typeface="Yu Mincho" panose="02020400000000000000" pitchFamily="18" charset="-128"/>
            </a:endParaRPr>
          </a:p>
          <a:p>
            <a:pPr latinLnBrk="0">
              <a:lnSpc>
                <a:spcPct val="115000"/>
              </a:lnSpc>
              <a:spcBef>
                <a:spcPts val="500"/>
              </a:spcBef>
              <a:spcAft>
                <a:spcPts val="1000"/>
              </a:spcAft>
            </a:pPr>
            <a:r>
              <a:rPr lang="en-CA" sz="1800" dirty="0">
                <a:effectLst/>
                <a:latin typeface="+mn-lt"/>
                <a:ea typeface="Yu Mincho" panose="02020400000000000000" pitchFamily="18" charset="-128"/>
              </a:rPr>
              <a:t>And the list can go on.</a:t>
            </a:r>
            <a:br>
              <a:rPr lang="en-CA" sz="1800" dirty="0">
                <a:effectLst/>
                <a:latin typeface="+mn-lt"/>
                <a:ea typeface="Yu Mincho" panose="02020400000000000000" pitchFamily="18" charset="-128"/>
              </a:rPr>
            </a:br>
            <a:endParaRPr lang="en-US" sz="1400" dirty="0">
              <a:solidFill>
                <a:srgbClr val="2D2E2D"/>
              </a:solidFill>
              <a:latin typeface="+mn-lt"/>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mn-lt"/>
                <a:ea typeface="Arial"/>
                <a:cs typeface="Arial"/>
                <a:sym typeface="Arial"/>
              </a:rPr>
              <a:t>[NEXT SLIDE] </a:t>
            </a:r>
            <a:endParaRPr lang="en-US" dirty="0">
              <a:latin typeface="+mn-lt"/>
            </a:endParaRPr>
          </a:p>
          <a:p>
            <a:pPr latinLnBrk="0"/>
            <a:endParaRPr lang="en-CA" dirty="0">
              <a:latin typeface="+mn-lt"/>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14</a:t>
            </a:fld>
            <a:endParaRPr lang="ko-KR" altLang="en-US"/>
          </a:p>
        </p:txBody>
      </p:sp>
    </p:spTree>
    <p:extLst>
      <p:ext uri="{BB962C8B-B14F-4D97-AF65-F5344CB8AC3E}">
        <p14:creationId xmlns:p14="http://schemas.microsoft.com/office/powerpoint/2010/main" val="20718443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lnSpc>
                <a:spcPct val="100000"/>
              </a:lnSpc>
              <a:spcBef>
                <a:spcPts val="0"/>
              </a:spcBef>
              <a:spcAft>
                <a:spcPts val="0"/>
              </a:spcAft>
              <a:buSzPts val="1400"/>
              <a:buNone/>
            </a:pPr>
            <a:r>
              <a:rPr lang="en-US" dirty="0"/>
              <a:t>This concludes</a:t>
            </a:r>
            <a:r>
              <a:rPr lang="en-US" baseline="0" dirty="0"/>
              <a:t> our presentation. </a:t>
            </a:r>
          </a:p>
          <a:p>
            <a:pPr marL="0" lvl="0" indent="0" algn="l" rtl="0">
              <a:lnSpc>
                <a:spcPct val="100000"/>
              </a:lnSpc>
              <a:spcBef>
                <a:spcPts val="0"/>
              </a:spcBef>
              <a:spcAft>
                <a:spcPts val="0"/>
              </a:spcAft>
              <a:buSzPts val="1400"/>
              <a:buNone/>
            </a:pPr>
            <a:endParaRPr lang="en-US" baseline="0" dirty="0"/>
          </a:p>
          <a:p>
            <a:pPr marL="0" lvl="0" indent="0" algn="l" rtl="0">
              <a:lnSpc>
                <a:spcPct val="100000"/>
              </a:lnSpc>
              <a:spcBef>
                <a:spcPts val="0"/>
              </a:spcBef>
              <a:spcAft>
                <a:spcPts val="0"/>
              </a:spcAft>
              <a:buSzPts val="1400"/>
              <a:buNone/>
            </a:pPr>
            <a:r>
              <a:rPr lang="en-US" baseline="0" dirty="0"/>
              <a:t>Are there any questions? </a:t>
            </a:r>
            <a:endParaRPr lang="en-US" dirty="0"/>
          </a:p>
          <a:p>
            <a:r>
              <a:rPr lang="en-CA" dirty="0"/>
              <a:t>Are there any ideas or suggestions?</a:t>
            </a: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15</a:t>
            </a:fld>
            <a:endParaRPr lang="ko-KR" altLang="en-US"/>
          </a:p>
        </p:txBody>
      </p:sp>
    </p:spTree>
    <p:extLst>
      <p:ext uri="{BB962C8B-B14F-4D97-AF65-F5344CB8AC3E}">
        <p14:creationId xmlns:p14="http://schemas.microsoft.com/office/powerpoint/2010/main" val="1900143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16</a:t>
            </a:fld>
            <a:endParaRPr lang="ko-KR" altLang="en-US"/>
          </a:p>
        </p:txBody>
      </p:sp>
    </p:spTree>
    <p:extLst>
      <p:ext uri="{BB962C8B-B14F-4D97-AF65-F5344CB8AC3E}">
        <p14:creationId xmlns:p14="http://schemas.microsoft.com/office/powerpoint/2010/main" val="23046547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pPr marL="0" lvl="0" indent="0" algn="l" rtl="0" latinLnBrk="0">
              <a:lnSpc>
                <a:spcPct val="100000"/>
              </a:lnSpc>
              <a:spcBef>
                <a:spcPts val="0"/>
              </a:spcBef>
              <a:spcAft>
                <a:spcPts val="0"/>
              </a:spcAft>
              <a:buSzPts val="1400"/>
              <a:buNone/>
            </a:pPr>
            <a:endParaRPr lang="en-US" sz="2000" dirty="0"/>
          </a:p>
          <a:p>
            <a:pPr marL="0" lvl="0" indent="0" algn="l" rtl="0" latinLnBrk="0">
              <a:lnSpc>
                <a:spcPct val="100000"/>
              </a:lnSpc>
              <a:spcBef>
                <a:spcPts val="0"/>
              </a:spcBef>
              <a:spcAft>
                <a:spcPts val="0"/>
              </a:spcAft>
              <a:buSzPts val="1400"/>
              <a:buNone/>
            </a:pPr>
            <a:r>
              <a:rPr lang="en-US" sz="2400" b="1" i="0" u="none" strike="noStrike" cap="none" dirty="0">
                <a:solidFill>
                  <a:schemeClr val="dk1"/>
                </a:solidFill>
                <a:latin typeface="Arial"/>
                <a:ea typeface="Arial"/>
                <a:cs typeface="Arial"/>
                <a:sym typeface="Arial"/>
              </a:rPr>
              <a:t>[NEXT 01 – Feature Importance]</a:t>
            </a:r>
            <a:endParaRPr lang="en-US" sz="2000" dirty="0"/>
          </a:p>
          <a:p>
            <a:pPr marL="0" lvl="0" indent="0" algn="l" rtl="0" latinLnBrk="0">
              <a:lnSpc>
                <a:spcPct val="100000"/>
              </a:lnSpc>
              <a:spcBef>
                <a:spcPts val="0"/>
              </a:spcBef>
              <a:spcAft>
                <a:spcPts val="0"/>
              </a:spcAft>
              <a:buSzPts val="1400"/>
              <a:buNone/>
            </a:pPr>
            <a:r>
              <a:rPr lang="en-US" sz="2000" b="0" i="0" u="none" strike="noStrike" cap="none" dirty="0">
                <a:solidFill>
                  <a:schemeClr val="dk1"/>
                </a:solidFill>
                <a:latin typeface="Arial"/>
                <a:ea typeface="Arial"/>
                <a:cs typeface="Arial"/>
                <a:sym typeface="Arial"/>
              </a:rPr>
              <a:t>We had each model determine feature importance. For comparison purposes, we simply took the top 10 features as determined by each model. Focusing on our favored models </a:t>
            </a:r>
          </a:p>
          <a:p>
            <a:pPr marL="0" marR="0" lvl="0" indent="0" algn="l" defTabSz="995690" rtl="0" eaLnBrk="1" fontAlgn="auto" latinLnBrk="0" hangingPunct="1">
              <a:lnSpc>
                <a:spcPct val="100000"/>
              </a:lnSpc>
              <a:spcBef>
                <a:spcPts val="0"/>
              </a:spcBef>
              <a:spcAft>
                <a:spcPts val="0"/>
              </a:spcAft>
              <a:buClrTx/>
              <a:buSzPts val="1400"/>
              <a:buFontTx/>
              <a:buNone/>
              <a:tabLst/>
              <a:defRPr/>
            </a:pPr>
            <a:endParaRPr lang="en-US" sz="2000" b="1" i="0" u="none" strike="noStrike" cap="none" dirty="0">
              <a:solidFill>
                <a:schemeClr val="dk1"/>
              </a:solidFill>
              <a:latin typeface="Arial"/>
              <a:ea typeface="Arial"/>
              <a:cs typeface="Arial"/>
              <a:sym typeface="Arial"/>
            </a:endParaRPr>
          </a:p>
          <a:p>
            <a:pPr marL="0" marR="0" lvl="0" indent="0" algn="l" defTabSz="995690" rtl="0" eaLnBrk="1" fontAlgn="auto" latinLnBrk="0" hangingPunct="1">
              <a:lnSpc>
                <a:spcPct val="100000"/>
              </a:lnSpc>
              <a:spcBef>
                <a:spcPts val="0"/>
              </a:spcBef>
              <a:spcAft>
                <a:spcPts val="0"/>
              </a:spcAft>
              <a:buClrTx/>
              <a:buSzPts val="1400"/>
              <a:buFontTx/>
              <a:buNone/>
              <a:tabLst/>
              <a:defRPr/>
            </a:pPr>
            <a:r>
              <a:rPr lang="en-US" sz="2000" b="1" i="0" u="none" strike="noStrike" cap="none" dirty="0">
                <a:solidFill>
                  <a:schemeClr val="dk1"/>
                </a:solidFill>
                <a:latin typeface="Arial"/>
                <a:ea typeface="Arial"/>
                <a:cs typeface="Arial"/>
                <a:sym typeface="Arial"/>
              </a:rPr>
              <a:t>[NEXT 02 – Forest]</a:t>
            </a:r>
            <a:endParaRPr lang="en-US" sz="1800" dirty="0"/>
          </a:p>
          <a:p>
            <a:pPr marL="0" lvl="0" indent="0" algn="l" rtl="0" latinLnBrk="0">
              <a:lnSpc>
                <a:spcPct val="100000"/>
              </a:lnSpc>
              <a:spcBef>
                <a:spcPts val="0"/>
              </a:spcBef>
              <a:spcAft>
                <a:spcPts val="0"/>
              </a:spcAft>
              <a:buSzPts val="1400"/>
              <a:buNone/>
            </a:pPr>
            <a:r>
              <a:rPr lang="en-US" sz="2000" b="0" i="0" u="none" strike="noStrike" cap="none" dirty="0">
                <a:solidFill>
                  <a:schemeClr val="dk1"/>
                </a:solidFill>
                <a:latin typeface="Arial"/>
                <a:ea typeface="Arial"/>
                <a:cs typeface="Arial"/>
                <a:sym typeface="Arial"/>
              </a:rPr>
              <a:t>(center </a:t>
            </a:r>
          </a:p>
          <a:p>
            <a:pPr marL="0" lvl="0" indent="0" algn="l" rtl="0" latinLnBrk="0">
              <a:lnSpc>
                <a:spcPct val="100000"/>
              </a:lnSpc>
              <a:spcBef>
                <a:spcPts val="0"/>
              </a:spcBef>
              <a:spcAft>
                <a:spcPts val="0"/>
              </a:spcAft>
              <a:buSzPts val="1400"/>
              <a:buNone/>
            </a:pPr>
            <a:endParaRPr lang="en-US" sz="2000" b="0" i="0" u="none" strike="noStrike" cap="none" dirty="0">
              <a:solidFill>
                <a:schemeClr val="dk1"/>
              </a:solidFill>
              <a:latin typeface="Arial"/>
              <a:ea typeface="Arial"/>
              <a:cs typeface="Arial"/>
              <a:sym typeface="Arial"/>
            </a:endParaRPr>
          </a:p>
          <a:p>
            <a:pPr marL="0" marR="0" lvl="0" indent="0" algn="l" defTabSz="995690" rtl="0" eaLnBrk="1" fontAlgn="auto" latinLnBrk="0" hangingPunct="1">
              <a:lnSpc>
                <a:spcPct val="100000"/>
              </a:lnSpc>
              <a:spcBef>
                <a:spcPts val="0"/>
              </a:spcBef>
              <a:spcAft>
                <a:spcPts val="0"/>
              </a:spcAft>
              <a:buClrTx/>
              <a:buSzPts val="1400"/>
              <a:buFontTx/>
              <a:buNone/>
              <a:tabLst/>
              <a:defRPr/>
            </a:pPr>
            <a:r>
              <a:rPr lang="en-US" sz="2000" b="1" i="0" u="none" strike="noStrike" cap="none" dirty="0">
                <a:solidFill>
                  <a:schemeClr val="dk1"/>
                </a:solidFill>
                <a:latin typeface="Arial"/>
                <a:ea typeface="Arial"/>
                <a:cs typeface="Arial"/>
                <a:sym typeface="Arial"/>
              </a:rPr>
              <a:t>[NEXT 03 – Logistic]</a:t>
            </a:r>
            <a:endParaRPr lang="en-US" sz="1800" dirty="0"/>
          </a:p>
          <a:p>
            <a:pPr marL="0" lvl="0" indent="0" algn="l" rtl="0" latinLnBrk="0">
              <a:lnSpc>
                <a:spcPct val="100000"/>
              </a:lnSpc>
              <a:spcBef>
                <a:spcPts val="0"/>
              </a:spcBef>
              <a:spcAft>
                <a:spcPts val="0"/>
              </a:spcAft>
              <a:buSzPts val="1400"/>
              <a:buNone/>
            </a:pPr>
            <a:r>
              <a:rPr lang="en-US" sz="2000" b="0" i="0" u="none" strike="noStrike" cap="none" dirty="0">
                <a:solidFill>
                  <a:schemeClr val="dk1"/>
                </a:solidFill>
                <a:latin typeface="Arial"/>
                <a:ea typeface="Arial"/>
                <a:cs typeface="Arial"/>
                <a:sym typeface="Arial"/>
              </a:rPr>
              <a:t>and right) these models have 3 features in common in the top 5 which are PLUS_MINUS, </a:t>
            </a:r>
            <a:r>
              <a:rPr lang="en-US" sz="2000" b="0" i="0" u="none" strike="noStrike" cap="none" dirty="0" err="1">
                <a:solidFill>
                  <a:schemeClr val="dk1"/>
                </a:solidFill>
                <a:latin typeface="Arial"/>
                <a:ea typeface="Arial"/>
                <a:cs typeface="Arial"/>
                <a:sym typeface="Arial"/>
              </a:rPr>
              <a:t>SEASON_YEAR_code</a:t>
            </a:r>
            <a:r>
              <a:rPr lang="en-US" sz="2000" b="0" i="0" u="none" strike="noStrike" cap="none" dirty="0">
                <a:solidFill>
                  <a:schemeClr val="dk1"/>
                </a:solidFill>
                <a:latin typeface="Arial"/>
                <a:ea typeface="Arial"/>
                <a:cs typeface="Arial"/>
                <a:sym typeface="Arial"/>
              </a:rPr>
              <a:t>, 3Pts FG% (FG3_PCT) . </a:t>
            </a:r>
          </a:p>
          <a:p>
            <a:pPr marL="0" lvl="0" indent="0" algn="l" rtl="0" latinLnBrk="0">
              <a:lnSpc>
                <a:spcPct val="100000"/>
              </a:lnSpc>
              <a:spcBef>
                <a:spcPts val="0"/>
              </a:spcBef>
              <a:spcAft>
                <a:spcPts val="0"/>
              </a:spcAft>
              <a:buSzPts val="1400"/>
              <a:buNone/>
            </a:pPr>
            <a:endParaRPr lang="en-US" sz="2000" b="0" i="0" u="none" strike="noStrike" cap="none" dirty="0">
              <a:solidFill>
                <a:schemeClr val="dk1"/>
              </a:solidFill>
              <a:latin typeface="Arial"/>
              <a:ea typeface="Arial"/>
              <a:cs typeface="Arial"/>
              <a:sym typeface="Arial"/>
            </a:endParaRPr>
          </a:p>
          <a:p>
            <a:pPr marL="0" lvl="0" indent="0" algn="l" rtl="0" latinLnBrk="0">
              <a:lnSpc>
                <a:spcPct val="100000"/>
              </a:lnSpc>
              <a:spcBef>
                <a:spcPts val="0"/>
              </a:spcBef>
              <a:spcAft>
                <a:spcPts val="0"/>
              </a:spcAft>
              <a:buSzPts val="1400"/>
              <a:buNone/>
            </a:pPr>
            <a:r>
              <a:rPr lang="en-US" sz="2000" b="0" i="0" u="none" strike="noStrike" cap="none" dirty="0">
                <a:solidFill>
                  <a:schemeClr val="dk1"/>
                </a:solidFill>
                <a:latin typeface="Arial"/>
                <a:ea typeface="Arial"/>
                <a:cs typeface="Arial"/>
                <a:sym typeface="Arial"/>
              </a:rPr>
              <a:t>As preliminary recommendation the Raptors’ game outcomes are impacted by players with high PLUS_MINUS and 3Pts FG% (FG3_PCT) Simply means you score more efficiently, you win games but we will need to better understand if </a:t>
            </a:r>
            <a:r>
              <a:rPr lang="en-US" sz="1800" b="0" i="0" u="none" strike="noStrike" cap="none" dirty="0" err="1">
                <a:solidFill>
                  <a:schemeClr val="dk1"/>
                </a:solidFill>
                <a:latin typeface="Arial"/>
                <a:ea typeface="Arial"/>
                <a:cs typeface="Arial"/>
                <a:sym typeface="Arial"/>
              </a:rPr>
              <a:t>SEASON_YEAR_code</a:t>
            </a:r>
            <a:r>
              <a:rPr lang="en-US" sz="1800" b="0" i="0" u="none" strike="noStrike" cap="none" dirty="0">
                <a:solidFill>
                  <a:schemeClr val="dk1"/>
                </a:solidFill>
                <a:latin typeface="Arial"/>
                <a:ea typeface="Arial"/>
                <a:cs typeface="Arial"/>
                <a:sym typeface="Arial"/>
              </a:rPr>
              <a:t> is an acceptable feature to keep. This may all change as we tune the models.</a:t>
            </a:r>
            <a:endParaRPr lang="en-US" sz="1800" dirty="0"/>
          </a:p>
          <a:p>
            <a:pPr marL="0" lvl="0" indent="0" algn="l" rtl="0" latinLnBrk="0">
              <a:lnSpc>
                <a:spcPct val="100000"/>
              </a:lnSpc>
              <a:spcBef>
                <a:spcPts val="0"/>
              </a:spcBef>
              <a:spcAft>
                <a:spcPts val="0"/>
              </a:spcAft>
              <a:buSzPts val="1400"/>
              <a:buNone/>
            </a:pPr>
            <a:endParaRPr lang="en-US" sz="1800" dirty="0"/>
          </a:p>
          <a:p>
            <a:pPr marL="0" lvl="0" indent="0" algn="l" rtl="0" latinLnBrk="0">
              <a:lnSpc>
                <a:spcPct val="100000"/>
              </a:lnSpc>
              <a:spcBef>
                <a:spcPts val="0"/>
              </a:spcBef>
              <a:spcAft>
                <a:spcPts val="0"/>
              </a:spcAft>
              <a:buSzPts val="1400"/>
              <a:buNone/>
            </a:pPr>
            <a:r>
              <a:rPr lang="en-US" sz="2000" b="1" i="0" u="none" strike="noStrike" cap="none" dirty="0">
                <a:solidFill>
                  <a:schemeClr val="dk1"/>
                </a:solidFill>
                <a:latin typeface="Arial"/>
                <a:ea typeface="Arial"/>
                <a:cs typeface="Arial"/>
                <a:sym typeface="Arial"/>
              </a:rPr>
              <a:t>[NEXT SLIDE] </a:t>
            </a:r>
            <a:endParaRPr lang="en-US" sz="1800" dirty="0"/>
          </a:p>
          <a:p>
            <a:pPr marL="228600" lvl="0" indent="-139700" algn="l" rtl="0" latinLnBrk="0">
              <a:lnSpc>
                <a:spcPct val="100000"/>
              </a:lnSpc>
              <a:spcBef>
                <a:spcPts val="0"/>
              </a:spcBef>
              <a:spcAft>
                <a:spcPts val="0"/>
              </a:spcAft>
              <a:buSzPts val="1400"/>
              <a:buFont typeface="Arial"/>
              <a:buNone/>
            </a:pPr>
            <a:endParaRPr lang="en-US" sz="20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400"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17</a:t>
            </a:fld>
            <a:endParaRPr lang="ko-KR" altLang="en-US"/>
          </a:p>
        </p:txBody>
      </p:sp>
    </p:spTree>
    <p:extLst>
      <p:ext uri="{BB962C8B-B14F-4D97-AF65-F5344CB8AC3E}">
        <p14:creationId xmlns:p14="http://schemas.microsoft.com/office/powerpoint/2010/main" val="21048364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latinLnBrk="0"/>
            <a:r>
              <a:rPr lang="en-US" sz="1400" b="1" i="0" u="none" strike="noStrike" cap="none" dirty="0">
                <a:solidFill>
                  <a:schemeClr val="dk1"/>
                </a:solidFill>
                <a:effectLst/>
                <a:latin typeface="Arial"/>
                <a:ea typeface="Arial"/>
                <a:cs typeface="Arial"/>
                <a:sym typeface="Arial"/>
              </a:rPr>
              <a:t>[name to take over,]</a:t>
            </a:r>
            <a:endParaRPr lang="en-US" sz="1400" b="0" i="0" u="none" strike="noStrike" cap="none" dirty="0">
              <a:solidFill>
                <a:schemeClr val="dk1"/>
              </a:solidFill>
              <a:effectLst/>
              <a:latin typeface="Arial"/>
              <a:ea typeface="Arial"/>
              <a:cs typeface="Arial"/>
              <a:sym typeface="Arial"/>
            </a:endParaRPr>
          </a:p>
          <a:p>
            <a:pPr marL="0" latinLnBrk="0"/>
            <a:r>
              <a:rPr lang="en-US" sz="1400" b="0" i="0" u="none" strike="noStrike" cap="none" dirty="0">
                <a:solidFill>
                  <a:schemeClr val="dk1"/>
                </a:solidFill>
                <a:effectLst/>
                <a:latin typeface="Arial"/>
                <a:ea typeface="Arial"/>
                <a:cs typeface="Arial"/>
                <a:sym typeface="Arial"/>
              </a:rPr>
              <a:t>Thank you, </a:t>
            </a:r>
            <a:r>
              <a:rPr lang="en-US" sz="1400" b="1" i="0" u="none" strike="noStrike" cap="none" dirty="0">
                <a:solidFill>
                  <a:schemeClr val="dk1"/>
                </a:solidFill>
                <a:effectLst/>
                <a:latin typeface="Arial"/>
                <a:ea typeface="Arial"/>
                <a:cs typeface="Arial"/>
                <a:sym typeface="Arial"/>
              </a:rPr>
              <a:t>[Insert name]</a:t>
            </a:r>
            <a:r>
              <a:rPr lang="en-US" sz="1400" b="0" i="0" u="none" strike="noStrike" cap="none" dirty="0">
                <a:solidFill>
                  <a:schemeClr val="dk1"/>
                </a:solidFill>
                <a:effectLst/>
                <a:latin typeface="Arial"/>
                <a:ea typeface="Arial"/>
                <a:cs typeface="Arial"/>
                <a:sym typeface="Arial"/>
              </a:rPr>
              <a:t>. Hello all, this is </a:t>
            </a:r>
            <a:r>
              <a:rPr lang="en-US" sz="1400" b="1" i="0" u="none" strike="noStrike" cap="none" dirty="0">
                <a:solidFill>
                  <a:schemeClr val="dk1"/>
                </a:solidFill>
                <a:effectLst/>
                <a:latin typeface="Arial"/>
                <a:ea typeface="Arial"/>
                <a:cs typeface="Arial"/>
                <a:sym typeface="Arial"/>
              </a:rPr>
              <a:t>[Insert name]</a:t>
            </a:r>
            <a:r>
              <a:rPr lang="en-US" sz="1400" b="0" i="0" u="none" strike="noStrike" cap="none" dirty="0">
                <a:solidFill>
                  <a:schemeClr val="dk1"/>
                </a:solidFill>
                <a:effectLst/>
                <a:latin typeface="Arial"/>
                <a:ea typeface="Arial"/>
                <a:cs typeface="Arial"/>
                <a:sym typeface="Arial"/>
              </a:rPr>
              <a:t>. I will continue to talk about </a:t>
            </a:r>
            <a:r>
              <a:rPr lang="en-US" sz="1400" b="1" i="0" u="none" strike="noStrike" cap="none" dirty="0">
                <a:solidFill>
                  <a:schemeClr val="dk1"/>
                </a:solidFill>
                <a:effectLst/>
                <a:latin typeface="Arial"/>
                <a:ea typeface="Arial"/>
                <a:cs typeface="Arial"/>
                <a:sym typeface="Arial"/>
              </a:rPr>
              <a:t>[Insert next subject]</a:t>
            </a:r>
            <a:r>
              <a:rPr lang="en-US" sz="1400" b="0" i="0" u="none" strike="noStrike" cap="none" dirty="0">
                <a:solidFill>
                  <a:schemeClr val="dk1"/>
                </a:solidFill>
                <a:effectLst/>
                <a:latin typeface="Arial"/>
                <a:ea typeface="Arial"/>
                <a:cs typeface="Arial"/>
                <a:sym typeface="Arial"/>
              </a:rPr>
              <a: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Thank</a:t>
            </a:r>
            <a:r>
              <a:rPr lang="en-US" sz="1400" baseline="0" dirty="0"/>
              <a:t> you </a:t>
            </a:r>
            <a:r>
              <a:rPr lang="en-US" sz="1400" b="1" i="0" u="none" strike="noStrike" cap="none" dirty="0">
                <a:solidFill>
                  <a:schemeClr val="dk1"/>
                </a:solidFill>
                <a:effectLst/>
                <a:latin typeface="Arial"/>
                <a:ea typeface="Arial"/>
                <a:cs typeface="Arial"/>
                <a:sym typeface="Arial"/>
              </a:rPr>
              <a:t>[Insert name]</a:t>
            </a:r>
            <a:r>
              <a:rPr lang="en-US" sz="1400" baseline="0" dirty="0"/>
              <a:t>. I will continue on to the next part of </a:t>
            </a:r>
            <a:r>
              <a:rPr lang="en-US" sz="1400" b="1" i="0" u="none" strike="noStrike" cap="none" dirty="0">
                <a:solidFill>
                  <a:schemeClr val="dk1"/>
                </a:solidFill>
                <a:effectLst/>
                <a:latin typeface="Arial"/>
                <a:ea typeface="Arial"/>
                <a:cs typeface="Arial"/>
                <a:sym typeface="Arial"/>
              </a:rPr>
              <a:t>[Insert next subject]</a:t>
            </a:r>
            <a:r>
              <a:rPr lang="en-US" sz="1400" baseline="0" dirty="0"/>
              <a:t>.</a:t>
            </a:r>
            <a:endParaRPr lang="en-US" sz="1400" dirty="0"/>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endParaRPr lang="en-US" sz="1400" b="1"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400" b="1" dirty="0">
                <a:solidFill>
                  <a:srgbClr val="2D2E2D"/>
                </a:solidFill>
              </a:rPr>
              <a:t>[NEXT 0x – key statement for animation] </a:t>
            </a: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[Speaker’s talking points on the current slide item]</a:t>
            </a:r>
          </a:p>
          <a:p>
            <a:pPr marL="0" marR="0" lvl="0" indent="0" algn="l" rtl="0" latinLnBrk="0">
              <a:lnSpc>
                <a:spcPct val="100000"/>
              </a:lnSpc>
              <a:spcBef>
                <a:spcPts val="0"/>
              </a:spcBef>
              <a:spcAft>
                <a:spcPts val="0"/>
              </a:spcAft>
              <a:buClr>
                <a:srgbClr val="000000"/>
              </a:buClr>
              <a:buSzPts val="1400"/>
              <a:buFont typeface="Arial"/>
              <a:buNone/>
            </a:pPr>
            <a:endParaRPr lang="en-US" sz="1400" b="0" i="0" u="none" strike="noStrike" cap="none" dirty="0">
              <a:solidFill>
                <a:schemeClr val="dk1"/>
              </a:solidFill>
              <a:latin typeface="Arial"/>
              <a:ea typeface="Arial"/>
              <a:cs typeface="Arial"/>
              <a:sym typeface="Arial"/>
            </a:endParaRP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400" b="1" dirty="0">
                <a:solidFill>
                  <a:srgbClr val="2D2E2D"/>
                </a:solidFill>
              </a:rPr>
              <a:t>[Next speaker handoff statement]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Now I shall</a:t>
            </a:r>
            <a:r>
              <a:rPr lang="en-US" sz="1400" baseline="0" dirty="0"/>
              <a:t> hand off to </a:t>
            </a:r>
            <a:r>
              <a:rPr lang="en-US" sz="1400" b="1" i="0" u="none" strike="noStrike" cap="none" dirty="0">
                <a:solidFill>
                  <a:schemeClr val="dk1"/>
                </a:solidFill>
                <a:effectLst/>
                <a:latin typeface="Arial"/>
                <a:ea typeface="Arial"/>
                <a:cs typeface="Arial"/>
                <a:sym typeface="Arial"/>
              </a:rPr>
              <a:t>[Insert name]</a:t>
            </a:r>
            <a:endParaRPr lang="en-US" sz="1400" b="1" baseline="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Arial"/>
                <a:ea typeface="Arial"/>
                <a:cs typeface="Arial"/>
                <a:sym typeface="Arial"/>
              </a:rPr>
              <a:t>[NEXT SLIDE] </a:t>
            </a:r>
            <a:endParaRPr lang="en-US" sz="1400" dirty="0"/>
          </a:p>
          <a:p>
            <a:pPr marL="0" lvl="0" indent="0" algn="l" rtl="0" latinLnBrk="0">
              <a:lnSpc>
                <a:spcPct val="100000"/>
              </a:lnSpc>
              <a:spcBef>
                <a:spcPts val="0"/>
              </a:spcBef>
              <a:spcAft>
                <a:spcPts val="0"/>
              </a:spcAft>
              <a:buSzPts val="1400"/>
              <a:buNone/>
            </a:pPr>
            <a:endParaRPr lang="en-US" sz="1400" dirty="0"/>
          </a:p>
          <a:p>
            <a:pPr marL="0" marR="0" lvl="0" indent="0" algn="l" rtl="0" latinLnBrk="0">
              <a:lnSpc>
                <a:spcPct val="100000"/>
              </a:lnSpc>
              <a:spcBef>
                <a:spcPts val="0"/>
              </a:spcBef>
              <a:spcAft>
                <a:spcPts val="0"/>
              </a:spcAft>
              <a:buClr>
                <a:srgbClr val="000000"/>
              </a:buClr>
              <a:buSzPts val="1400"/>
              <a:buFont typeface="Arial"/>
              <a:buNone/>
            </a:pPr>
            <a:endParaRPr lang="en-US" sz="1400"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18</a:t>
            </a:fld>
            <a:endParaRPr lang="ko-KR" altLang="en-US"/>
          </a:p>
        </p:txBody>
      </p:sp>
    </p:spTree>
    <p:extLst>
      <p:ext uri="{BB962C8B-B14F-4D97-AF65-F5344CB8AC3E}">
        <p14:creationId xmlns:p14="http://schemas.microsoft.com/office/powerpoint/2010/main" val="4922537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lvl="0" indent="0" algn="l" rtl="0">
              <a:lnSpc>
                <a:spcPct val="100000"/>
              </a:lnSpc>
              <a:spcBef>
                <a:spcPts val="0"/>
              </a:spcBef>
              <a:spcAft>
                <a:spcPts val="0"/>
              </a:spcAft>
              <a:buSzPts val="1400"/>
              <a:buNone/>
            </a:pPr>
            <a:r>
              <a:rPr lang="en-US" sz="2400" dirty="0">
                <a:latin typeface="+mn-lt"/>
              </a:rPr>
              <a:t>TEST</a:t>
            </a:r>
          </a:p>
          <a:p>
            <a:endParaRPr lang="en-CA" sz="2400" dirty="0">
              <a:latin typeface="+mn-lt"/>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19</a:t>
            </a:fld>
            <a:endParaRPr lang="ko-KR" altLang="en-US"/>
          </a:p>
        </p:txBody>
      </p:sp>
    </p:spTree>
    <p:extLst>
      <p:ext uri="{BB962C8B-B14F-4D97-AF65-F5344CB8AC3E}">
        <p14:creationId xmlns:p14="http://schemas.microsoft.com/office/powerpoint/2010/main" val="21118797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fontScale="92500" lnSpcReduction="20000"/>
          </a:bodyPr>
          <a:lstStyle/>
          <a:p>
            <a:pPr marL="0" marR="0" indent="0" rtl="0" latinLnBrk="0">
              <a:spcBef>
                <a:spcPts val="0"/>
              </a:spcBef>
              <a:spcAft>
                <a:spcPts val="0"/>
              </a:spcAft>
            </a:pPr>
            <a:r>
              <a:rPr lang="en-US" sz="1400" dirty="0">
                <a:solidFill>
                  <a:srgbClr val="2D2E2D"/>
                </a:solidFill>
                <a:effectLst/>
                <a:latin typeface="Arial" panose="020B0604020202020204" pitchFamily="34" charset="0"/>
                <a:ea typeface="맑은 고딕" panose="020B0503020000020004" pitchFamily="34" charset="-127"/>
                <a:cs typeface="Arial" panose="020B0604020202020204" pitchFamily="34" charset="0"/>
              </a:rPr>
              <a:t>The Client</a:t>
            </a:r>
          </a:p>
          <a:p>
            <a:pPr marL="0" marR="0" indent="0" rtl="0" latinLnBrk="0">
              <a:spcBef>
                <a:spcPts val="0"/>
              </a:spcBef>
              <a:spcAft>
                <a:spcPts val="0"/>
              </a:spcAft>
            </a:pPr>
            <a:endParaRPr lang="en-US" sz="1200" dirty="0">
              <a:effectLst/>
              <a:latin typeface="Arial" panose="020B0604020202020204" pitchFamily="34" charset="0"/>
              <a:cs typeface="Arial" panose="020B0604020202020204" pitchFamily="34" charset="0"/>
            </a:endParaRPr>
          </a:p>
          <a:p>
            <a:pPr marL="0" marR="0" indent="0" rtl="0" latinLnBrk="0">
              <a:spcBef>
                <a:spcPts val="0"/>
              </a:spcBef>
              <a:spcAft>
                <a:spcPts val="0"/>
              </a:spcAft>
            </a:pPr>
            <a:r>
              <a:rPr lang="en-US" sz="1400" b="1" dirty="0">
                <a:solidFill>
                  <a:srgbClr val="2D2E2D"/>
                </a:solidFill>
                <a:effectLst/>
                <a:latin typeface="맑은 고딕" panose="020B0503020000020004" pitchFamily="34" charset="-127"/>
                <a:ea typeface="맑은 고딕" panose="020B0503020000020004" pitchFamily="34" charset="-127"/>
              </a:rPr>
              <a:t>[NEXT 01 – Graph] </a:t>
            </a:r>
            <a:endParaRPr lang="en-US" sz="1200" dirty="0">
              <a:effectLst/>
            </a:endParaRPr>
          </a:p>
          <a:p>
            <a:pPr marL="0" marR="0" indent="0" rtl="0" latinLnBrk="0">
              <a:spcBef>
                <a:spcPts val="0"/>
              </a:spcBef>
              <a:spcAft>
                <a:spcPts val="0"/>
              </a:spcAft>
            </a:pPr>
            <a:r>
              <a:rPr lang="en-US" sz="1400" dirty="0">
                <a:solidFill>
                  <a:srgbClr val="2D2E2D"/>
                </a:solidFill>
                <a:effectLst/>
                <a:latin typeface="Arial" panose="020B0604020202020204" pitchFamily="34" charset="0"/>
                <a:ea typeface="맑은 고딕" panose="020B0503020000020004" pitchFamily="34" charset="-127"/>
                <a:cs typeface="Arial" panose="020B0604020202020204" pitchFamily="34" charset="0"/>
              </a:rPr>
              <a:t>Pause for effect</a:t>
            </a:r>
            <a:br>
              <a:rPr lang="en-US" sz="1400" b="1" dirty="0">
                <a:solidFill>
                  <a:srgbClr val="2D2E2D"/>
                </a:solidFill>
                <a:effectLst/>
                <a:latin typeface="맑은 고딕" panose="020B0503020000020004" pitchFamily="34" charset="-127"/>
                <a:ea typeface="맑은 고딕" panose="020B0503020000020004" pitchFamily="34" charset="-127"/>
              </a:rPr>
            </a:br>
            <a:endParaRPr lang="en-US" sz="1200" dirty="0">
              <a:effectLst/>
            </a:endParaRPr>
          </a:p>
          <a:p>
            <a:pPr marL="0" marR="0" rtl="0" latinLnBrk="0">
              <a:lnSpc>
                <a:spcPct val="107000"/>
              </a:lnSpc>
              <a:spcBef>
                <a:spcPts val="0"/>
              </a:spcBef>
              <a:spcAft>
                <a:spcPts val="0"/>
              </a:spcAft>
            </a:pPr>
            <a:r>
              <a:rPr lang="en-US" sz="1400" b="1" dirty="0">
                <a:solidFill>
                  <a:srgbClr val="2D2E2D"/>
                </a:solidFill>
                <a:effectLst/>
                <a:latin typeface="맑은 고딕" panose="020B0503020000020004" pitchFamily="34" charset="-127"/>
                <a:ea typeface="맑은 고딕" panose="020B0503020000020004" pitchFamily="34" charset="-127"/>
              </a:rPr>
              <a:t>[NEXT 02 – Raptors] </a:t>
            </a:r>
            <a:endParaRPr lang="en-US" sz="1200" dirty="0">
              <a:effectLst/>
            </a:endParaRPr>
          </a:p>
          <a:p>
            <a:pPr marL="0" marR="0" rtl="0" latinLnBrk="0">
              <a:lnSpc>
                <a:spcPct val="107000"/>
              </a:lnSpc>
              <a:spcBef>
                <a:spcPts val="0"/>
              </a:spcBef>
              <a:spcAft>
                <a:spcPts val="0"/>
              </a:spcAft>
            </a:pPr>
            <a:r>
              <a:rPr lang="en-US" sz="1400" b="0" dirty="0">
                <a:solidFill>
                  <a:srgbClr val="000000"/>
                </a:solidFill>
                <a:effectLst/>
                <a:latin typeface="Arial" panose="020B0604020202020204" pitchFamily="34" charset="0"/>
                <a:ea typeface="맑은 고딕" panose="020B0503020000020004" pitchFamily="34" charset="-127"/>
                <a:cs typeface="Arial" panose="020B0604020202020204" pitchFamily="34" charset="0"/>
              </a:rPr>
              <a:t>Our client is Toronto Raptors, Currently the only Canadian NBA franchise.  </a:t>
            </a:r>
            <a:br>
              <a:rPr lang="en-US" sz="1400" dirty="0">
                <a:solidFill>
                  <a:srgbClr val="000000"/>
                </a:solidFill>
                <a:effectLst/>
                <a:latin typeface="맑은 고딕" panose="020B0503020000020004" pitchFamily="34" charset="-127"/>
                <a:ea typeface="맑은 고딕" panose="020B0503020000020004" pitchFamily="34" charset="-127"/>
              </a:rPr>
            </a:br>
            <a:endParaRPr lang="en-US" sz="1200" dirty="0">
              <a:effectLst/>
            </a:endParaRPr>
          </a:p>
          <a:p>
            <a:pPr marL="0" marR="0" rtl="0" latinLnBrk="0">
              <a:lnSpc>
                <a:spcPct val="107000"/>
              </a:lnSpc>
              <a:spcBef>
                <a:spcPts val="0"/>
              </a:spcBef>
              <a:spcAft>
                <a:spcPts val="0"/>
              </a:spcAft>
            </a:pPr>
            <a:r>
              <a:rPr lang="en-US" sz="1400" dirty="0">
                <a:solidFill>
                  <a:srgbClr val="000000"/>
                </a:solidFill>
                <a:effectLst/>
                <a:latin typeface="Arial" panose="020B0604020202020204" pitchFamily="34" charset="0"/>
                <a:cs typeface="Arial" panose="020B0604020202020204" pitchFamily="34" charset="0"/>
              </a:rPr>
              <a:t>In the year 2020, The Toronto Raptors’ valuation was estimated to be 2.1 billion USD. The raptors won their first NBA Championship in 2019. However, the team’s performance has been in decline since then. This chart shows the wins for each year for the Toronto Raptors.</a:t>
            </a:r>
            <a:endParaRPr lang="en-US" sz="1400" dirty="0">
              <a:effectLst/>
              <a:latin typeface="Arial" panose="020B0604020202020204" pitchFamily="34" charset="0"/>
              <a:cs typeface="Arial" panose="020B0604020202020204" pitchFamily="34" charset="0"/>
            </a:endParaRPr>
          </a:p>
          <a:p>
            <a:pPr marL="0" marR="0" rtl="0" latinLnBrk="0">
              <a:lnSpc>
                <a:spcPct val="107000"/>
              </a:lnSpc>
              <a:spcBef>
                <a:spcPts val="0"/>
              </a:spcBef>
              <a:spcAft>
                <a:spcPts val="0"/>
              </a:spcAft>
            </a:pPr>
            <a:r>
              <a:rPr lang="en-US" sz="1400" dirty="0">
                <a:solidFill>
                  <a:srgbClr val="000000"/>
                </a:solidFill>
                <a:effectLst/>
                <a:latin typeface="Arial" panose="020B0604020202020204" pitchFamily="34" charset="0"/>
              </a:rPr>
              <a:t> </a:t>
            </a:r>
            <a:endParaRPr lang="en-US" sz="1200" dirty="0">
              <a:effectLst/>
            </a:endParaRPr>
          </a:p>
          <a:p>
            <a:pPr marL="0" marR="0" rtl="0" latinLnBrk="0">
              <a:lnSpc>
                <a:spcPct val="107000"/>
              </a:lnSpc>
              <a:spcBef>
                <a:spcPts val="0"/>
              </a:spcBef>
              <a:spcAft>
                <a:spcPts val="0"/>
              </a:spcAft>
            </a:pPr>
            <a:r>
              <a:rPr lang="en-US" sz="1400" b="1" dirty="0">
                <a:solidFill>
                  <a:srgbClr val="2D2E2D"/>
                </a:solidFill>
                <a:effectLst/>
                <a:latin typeface="맑은 고딕" panose="020B0503020000020004" pitchFamily="34" charset="-127"/>
                <a:ea typeface="맑은 고딕" panose="020B0503020000020004" pitchFamily="34" charset="-127"/>
              </a:rPr>
              <a:t>[NEXT 03 – GM] </a:t>
            </a:r>
            <a:endParaRPr lang="en-US" sz="1200" dirty="0">
              <a:effectLst/>
            </a:endParaRPr>
          </a:p>
          <a:p>
            <a:pPr marL="0" marR="0" rtl="0" latinLnBrk="0">
              <a:lnSpc>
                <a:spcPct val="107000"/>
              </a:lnSpc>
              <a:spcBef>
                <a:spcPts val="0"/>
              </a:spcBef>
              <a:spcAft>
                <a:spcPts val="0"/>
              </a:spcAft>
            </a:pPr>
            <a:r>
              <a:rPr lang="en-US" sz="1400" dirty="0">
                <a:solidFill>
                  <a:srgbClr val="000000"/>
                </a:solidFill>
                <a:effectLst/>
                <a:latin typeface="Arial" panose="020B0604020202020204" pitchFamily="34" charset="0"/>
                <a:cs typeface="Arial" panose="020B0604020202020204" pitchFamily="34" charset="0"/>
              </a:rPr>
              <a:t>The team’s General Manager is seeking recommendations on improving the team’s chances at another championship run while preserving the team’s long-term future. The suggestions will be in the form of improvements to the player roster. The stakeholders intend to either maintain or improve on the number of wins during the regular season and more importantly during the playoffs while retaining the public interest in the team. </a:t>
            </a:r>
            <a:endParaRPr lang="en-US" sz="1400" dirty="0">
              <a:effectLst/>
              <a:latin typeface="Arial" panose="020B0604020202020204" pitchFamily="34" charset="0"/>
              <a:cs typeface="Arial" panose="020B0604020202020204" pitchFamily="34" charset="0"/>
            </a:endParaRPr>
          </a:p>
          <a:p>
            <a:pPr marL="0" marR="0" rtl="0" latinLnBrk="0">
              <a:lnSpc>
                <a:spcPct val="107000"/>
              </a:lnSpc>
              <a:spcBef>
                <a:spcPts val="0"/>
              </a:spcBef>
              <a:spcAft>
                <a:spcPts val="0"/>
              </a:spcAft>
            </a:pPr>
            <a:r>
              <a:rPr lang="en-US" sz="1400" dirty="0">
                <a:solidFill>
                  <a:srgbClr val="000000"/>
                </a:solidFill>
                <a:effectLst/>
                <a:latin typeface="Arial" panose="020B0604020202020204" pitchFamily="34" charset="0"/>
                <a:cs typeface="Arial" panose="020B0604020202020204" pitchFamily="34" charset="0"/>
              </a:rPr>
              <a:t> </a:t>
            </a:r>
            <a:endParaRPr lang="en-US" sz="1400" dirty="0">
              <a:effectLst/>
              <a:latin typeface="Arial" panose="020B0604020202020204" pitchFamily="34" charset="0"/>
              <a:cs typeface="Arial" panose="020B0604020202020204" pitchFamily="34" charset="0"/>
            </a:endParaRPr>
          </a:p>
          <a:p>
            <a:pPr marL="0" marR="0" indent="0" rtl="0" latinLnBrk="0">
              <a:spcBef>
                <a:spcPts val="0"/>
              </a:spcBef>
              <a:spcAft>
                <a:spcPts val="0"/>
              </a:spcAft>
            </a:pPr>
            <a:r>
              <a:rPr lang="en-US" sz="1400" b="1" dirty="0">
                <a:solidFill>
                  <a:srgbClr val="000000"/>
                </a:solidFill>
                <a:effectLst/>
                <a:latin typeface="Arial" panose="020B0604020202020204" pitchFamily="34" charset="0"/>
              </a:rPr>
              <a:t>[NEXT SLIDE] </a:t>
            </a:r>
            <a:endParaRPr lang="en-US" sz="1200" dirty="0">
              <a:effectLst/>
            </a:endParaRPr>
          </a:p>
          <a:p>
            <a:pPr latinLnBrk="0"/>
            <a:endParaRPr lang="ko-KR" altLang="en-US" dirty="0"/>
          </a:p>
        </p:txBody>
      </p:sp>
      <p:sp>
        <p:nvSpPr>
          <p:cNvPr id="4" name="슬라이드 번호 개체 틀 3"/>
          <p:cNvSpPr>
            <a:spLocks noGrp="1"/>
          </p:cNvSpPr>
          <p:nvPr>
            <p:ph type="sldNum" sz="quarter" idx="10"/>
          </p:nvPr>
        </p:nvSpPr>
        <p:spPr/>
        <p:txBody>
          <a:bodyPr/>
          <a:lstStyle/>
          <a:p>
            <a:fld id="{A5504B90-27FD-422C-8CC6-2AADAD122D08}" type="slidenum">
              <a:rPr lang="ko-KR" altLang="en-US" smtClean="0"/>
              <a:pPr/>
              <a:t>2</a:t>
            </a:fld>
            <a:endParaRPr lang="ko-KR" altLang="en-US"/>
          </a:p>
        </p:txBody>
      </p:sp>
    </p:spTree>
    <p:extLst>
      <p:ext uri="{BB962C8B-B14F-4D97-AF65-F5344CB8AC3E}">
        <p14:creationId xmlns:p14="http://schemas.microsoft.com/office/powerpoint/2010/main" val="4578420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7500" lnSpcReduction="20000"/>
          </a:bodyPr>
          <a:lstStyle/>
          <a:p>
            <a:pPr marL="0" marR="0" latinLnBrk="0">
              <a:lnSpc>
                <a:spcPct val="115000"/>
              </a:lnSpc>
              <a:spcBef>
                <a:spcPts val="720"/>
              </a:spcBef>
              <a:spcAft>
                <a:spcPts val="0"/>
              </a:spcAft>
            </a:pPr>
            <a:r>
              <a:rPr lang="en-CA" sz="1400" dirty="0">
                <a:effectLst/>
                <a:latin typeface="Calibri" panose="020F0502020204030204" pitchFamily="34" charset="0"/>
                <a:ea typeface="Times New Roman" panose="02020603050405020304" pitchFamily="18" charset="0"/>
                <a:cs typeface="Calibri" panose="020F0502020204030204" pitchFamily="34" charset="0"/>
              </a:rPr>
              <a:t>To attain the requirements outlined by the management, we have set 2 objectives. we are looking to determine what features affect team wins/losses and predict how they can be improved/reduced through changes in the team’s roster. </a:t>
            </a:r>
            <a:endParaRPr lang="en-CA" sz="1400" dirty="0">
              <a:effectLst/>
              <a:latin typeface="Calibri" panose="020F0502020204030204" pitchFamily="34" charset="0"/>
              <a:ea typeface="Yu Mincho" panose="02020400000000000000" pitchFamily="18" charset="-128"/>
              <a:cs typeface="Times New Roman" panose="02020603050405020304" pitchFamily="18" charset="0"/>
            </a:endParaRPr>
          </a:p>
          <a:p>
            <a:pPr marL="457200" marR="0" latinLnBrk="0">
              <a:lnSpc>
                <a:spcPct val="115000"/>
              </a:lnSpc>
              <a:spcBef>
                <a:spcPts val="720"/>
              </a:spcBef>
              <a:spcAft>
                <a:spcPts val="0"/>
              </a:spcAft>
            </a:pPr>
            <a:r>
              <a:rPr lang="en-CA" sz="1400" dirty="0">
                <a:effectLst/>
                <a:latin typeface="Calibri" panose="020F0502020204030204" pitchFamily="34" charset="0"/>
                <a:ea typeface="Times New Roman" panose="02020603050405020304" pitchFamily="18" charset="0"/>
                <a:cs typeface="Calibri" panose="020F0502020204030204" pitchFamily="34" charset="0"/>
              </a:rPr>
              <a:t>1.</a:t>
            </a:r>
            <a:r>
              <a:rPr lang="en-CA" sz="1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CA" sz="1400" dirty="0">
                <a:effectLst/>
                <a:latin typeface="Calibri" panose="020F0502020204030204" pitchFamily="34" charset="0"/>
                <a:ea typeface="Times New Roman" panose="02020603050405020304" pitchFamily="18" charset="0"/>
                <a:cs typeface="Calibri" panose="020F0502020204030204" pitchFamily="34" charset="0"/>
              </a:rPr>
              <a:t>The primary objective of this analysis is to determine which features are important to the Toronto Raptors team to produce more wins in the regular season and the playoffs.</a:t>
            </a:r>
            <a:endParaRPr lang="en-CA" sz="1400" dirty="0">
              <a:effectLst/>
              <a:latin typeface="Calibri" panose="020F0502020204030204" pitchFamily="34" charset="0"/>
              <a:ea typeface="Yu Mincho" panose="02020400000000000000" pitchFamily="18" charset="-128"/>
              <a:cs typeface="Times New Roman" panose="02020603050405020304" pitchFamily="18" charset="0"/>
            </a:endParaRPr>
          </a:p>
          <a:p>
            <a:pPr marL="457200" marR="0" latinLnBrk="0">
              <a:lnSpc>
                <a:spcPct val="115000"/>
              </a:lnSpc>
              <a:spcBef>
                <a:spcPts val="720"/>
              </a:spcBef>
              <a:spcAft>
                <a:spcPts val="0"/>
              </a:spcAft>
            </a:pPr>
            <a:r>
              <a:rPr lang="en-CA" sz="1400" dirty="0">
                <a:effectLst/>
                <a:latin typeface="Calibri" panose="020F0502020204030204" pitchFamily="34" charset="0"/>
                <a:ea typeface="Times New Roman" panose="02020603050405020304" pitchFamily="18" charset="0"/>
                <a:cs typeface="Calibri" panose="020F0502020204030204" pitchFamily="34" charset="0"/>
              </a:rPr>
              <a:t>2.</a:t>
            </a:r>
            <a:r>
              <a:rPr lang="en-CA" sz="1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CA" sz="1400" dirty="0">
                <a:effectLst/>
                <a:latin typeface="Calibri" panose="020F0502020204030204" pitchFamily="34" charset="0"/>
                <a:ea typeface="Times New Roman" panose="02020603050405020304" pitchFamily="18" charset="0"/>
                <a:cs typeface="Calibri" panose="020F0502020204030204" pitchFamily="34" charset="0"/>
              </a:rPr>
              <a:t>The secondary objective is to review team players’ performance-to-cost effectiveness.</a:t>
            </a:r>
            <a:endParaRPr lang="en-CA" sz="1400" dirty="0">
              <a:effectLst/>
              <a:latin typeface="Calibri" panose="020F0502020204030204" pitchFamily="34" charset="0"/>
              <a:ea typeface="Yu Mincho" panose="02020400000000000000" pitchFamily="18" charset="-128"/>
              <a:cs typeface="Times New Roman" panose="02020603050405020304" pitchFamily="18" charset="0"/>
            </a:endParaRPr>
          </a:p>
          <a:p>
            <a:pPr marL="0" marR="0" latinLnBrk="0">
              <a:lnSpc>
                <a:spcPct val="115000"/>
              </a:lnSpc>
              <a:spcBef>
                <a:spcPts val="720"/>
              </a:spcBef>
              <a:spcAft>
                <a:spcPts val="0"/>
              </a:spcAft>
            </a:pPr>
            <a:endParaRPr lang="en-CA" sz="1400" dirty="0">
              <a:effectLst/>
              <a:latin typeface="Calibri" panose="020F0502020204030204" pitchFamily="34" charset="0"/>
              <a:ea typeface="Times New Roman" panose="02020603050405020304" pitchFamily="18" charset="0"/>
              <a:cs typeface="Calibri" panose="020F0502020204030204" pitchFamily="34" charset="0"/>
            </a:endParaRPr>
          </a:p>
          <a:p>
            <a:pPr marL="0" marR="0" latinLnBrk="0">
              <a:lnSpc>
                <a:spcPct val="115000"/>
              </a:lnSpc>
              <a:spcBef>
                <a:spcPts val="720"/>
              </a:spcBef>
              <a:spcAft>
                <a:spcPts val="0"/>
              </a:spcAft>
            </a:pPr>
            <a:r>
              <a:rPr lang="en-CA" sz="1400" dirty="0">
                <a:effectLst/>
                <a:latin typeface="Calibri" panose="020F0502020204030204" pitchFamily="34" charset="0"/>
                <a:ea typeface="Times New Roman" panose="02020603050405020304" pitchFamily="18" charset="0"/>
                <a:cs typeface="Calibri" panose="020F0502020204030204" pitchFamily="34" charset="0"/>
              </a:rPr>
              <a:t>The scope of this analysis will be to focus on the historical player data from 2005 to 2020 as this closely represents the players of the current era. The performance baseline of the team and players will be established using the data for the Toronto Raptors 2019-2020 season. These statistics will be used to indicate performance features for the team and the individual players.</a:t>
            </a:r>
            <a:endParaRPr lang="en-CA" sz="1400" dirty="0">
              <a:effectLst/>
              <a:latin typeface="Calibri" panose="020F0502020204030204" pitchFamily="34" charset="0"/>
              <a:ea typeface="Yu Mincho" panose="02020400000000000000" pitchFamily="18" charset="-128"/>
              <a:cs typeface="Times New Roman" panose="02020603050405020304" pitchFamily="18" charset="0"/>
            </a:endParaRPr>
          </a:p>
          <a:p>
            <a:pPr marL="0" marR="0" latinLnBrk="0">
              <a:lnSpc>
                <a:spcPct val="115000"/>
              </a:lnSpc>
              <a:spcBef>
                <a:spcPts val="720"/>
              </a:spcBef>
              <a:spcAft>
                <a:spcPts val="0"/>
              </a:spcAft>
            </a:pPr>
            <a:r>
              <a:rPr lang="en-US" sz="1400" b="0" dirty="0">
                <a:effectLst/>
                <a:highlight>
                  <a:srgbClr val="FFFF00"/>
                </a:highlight>
                <a:latin typeface="Calibri" panose="020F0502020204030204" pitchFamily="34" charset="0"/>
                <a:ea typeface="Times New Roman" panose="02020603050405020304" pitchFamily="18" charset="0"/>
                <a:cs typeface="Calibri" panose="020F0502020204030204" pitchFamily="34" charset="0"/>
              </a:rPr>
              <a:t>To simplify the analysis, the following assumptions were made:</a:t>
            </a:r>
            <a:endParaRPr lang="en-CA" sz="1400" b="0" dirty="0">
              <a:effectLst/>
              <a:highlight>
                <a:srgbClr val="FFFF00"/>
              </a:highlight>
              <a:latin typeface="Calibri" panose="020F0502020204030204" pitchFamily="34" charset="0"/>
              <a:ea typeface="Yu Mincho" panose="02020400000000000000" pitchFamily="18" charset="-128"/>
              <a:cs typeface="Times New Roman" panose="02020603050405020304" pitchFamily="18" charset="0"/>
            </a:endParaRPr>
          </a:p>
          <a:p>
            <a:pPr marL="342900" marR="0" lvl="0" indent="-342900" latinLnBrk="0">
              <a:lnSpc>
                <a:spcPct val="115000"/>
              </a:lnSpc>
              <a:spcBef>
                <a:spcPts val="720"/>
              </a:spcBef>
              <a:spcAft>
                <a:spcPts val="0"/>
              </a:spcAft>
              <a:buSzPts val="1100"/>
              <a:buFont typeface="Symbol" panose="05050102010706020507" pitchFamily="18" charset="2"/>
              <a:buChar char=""/>
            </a:pPr>
            <a:r>
              <a:rPr lang="en-CA" sz="1400" b="0" dirty="0">
                <a:effectLst/>
                <a:highlight>
                  <a:srgbClr val="FFFF00"/>
                </a:highlight>
                <a:latin typeface="Calibri" panose="020F0502020204030204" pitchFamily="34" charset="0"/>
                <a:ea typeface="Times New Roman" panose="02020603050405020304" pitchFamily="18" charset="0"/>
                <a:cs typeface="Calibri" panose="020F0502020204030204" pitchFamily="34" charset="0"/>
              </a:rPr>
              <a:t>Changes are only applied to the Toronto Raptors; the statistics from other teams are not affected or changed.</a:t>
            </a:r>
            <a:endParaRPr lang="en-CA" sz="1400" b="0" dirty="0">
              <a:effectLst/>
              <a:highlight>
                <a:srgbClr val="FFFF00"/>
              </a:highlight>
              <a:latin typeface="Calibri" panose="020F0502020204030204" pitchFamily="34" charset="0"/>
              <a:ea typeface="Yu Mincho" panose="02020400000000000000" pitchFamily="18" charset="-128"/>
              <a:cs typeface="Times New Roman" panose="02020603050405020304" pitchFamily="18" charset="0"/>
            </a:endParaRPr>
          </a:p>
          <a:p>
            <a:pPr marL="342900" marR="0" lvl="0" indent="-342900" latinLnBrk="0">
              <a:lnSpc>
                <a:spcPct val="115000"/>
              </a:lnSpc>
              <a:spcBef>
                <a:spcPts val="720"/>
              </a:spcBef>
              <a:spcAft>
                <a:spcPts val="0"/>
              </a:spcAft>
              <a:buSzPts val="1100"/>
              <a:buFont typeface="Symbol" panose="05050102010706020507" pitchFamily="18" charset="2"/>
              <a:buChar char=""/>
            </a:pPr>
            <a:r>
              <a:rPr lang="en-CA" sz="1400" b="0" dirty="0">
                <a:effectLst/>
                <a:highlight>
                  <a:srgbClr val="FFFF00"/>
                </a:highlight>
                <a:latin typeface="Calibri" panose="020F0502020204030204" pitchFamily="34" charset="0"/>
                <a:ea typeface="Times New Roman" panose="02020603050405020304" pitchFamily="18" charset="0"/>
                <a:cs typeface="Calibri" panose="020F0502020204030204" pitchFamily="34" charset="0"/>
              </a:rPr>
              <a:t>Obtaining any players is up to the Toronto GM to determine if they will pursue the player via free agency, trading of players, etc.</a:t>
            </a:r>
            <a:endParaRPr lang="en-CA" sz="1400" b="0" dirty="0">
              <a:effectLst/>
              <a:highlight>
                <a:srgbClr val="FFFF00"/>
              </a:highlight>
              <a:latin typeface="Calibri" panose="020F0502020204030204" pitchFamily="34" charset="0"/>
              <a:ea typeface="Yu Mincho" panose="02020400000000000000" pitchFamily="18" charset="-128"/>
              <a:cs typeface="Times New Roman" panose="02020603050405020304" pitchFamily="18" charset="0"/>
            </a:endParaRPr>
          </a:p>
          <a:p>
            <a:pPr marL="0" marR="0" rtl="0" latinLnBrk="0">
              <a:spcBef>
                <a:spcPts val="0"/>
              </a:spcBef>
              <a:spcAft>
                <a:spcPts val="0"/>
              </a:spcAft>
            </a:pPr>
            <a:endParaRPr lang="en-US" sz="1400" dirty="0">
              <a:solidFill>
                <a:srgbClr val="000000"/>
              </a:solidFill>
              <a:effectLst/>
              <a:latin typeface="Arial" panose="020B0604020202020204" pitchFamily="34" charset="0"/>
            </a:endParaRPr>
          </a:p>
          <a:p>
            <a:pPr marL="0" marR="0" rtl="0" latinLnBrk="0">
              <a:spcBef>
                <a:spcPts val="0"/>
              </a:spcBef>
              <a:spcAft>
                <a:spcPts val="0"/>
              </a:spcAft>
            </a:pPr>
            <a:endParaRPr lang="en-US" sz="1400" dirty="0">
              <a:solidFill>
                <a:srgbClr val="000000"/>
              </a:solidFill>
              <a:effectLst/>
              <a:latin typeface="Arial" panose="020B0604020202020204" pitchFamily="34" charset="0"/>
            </a:endParaRPr>
          </a:p>
          <a:p>
            <a:pPr marL="0" marR="0" rtl="0" latinLnBrk="0">
              <a:spcBef>
                <a:spcPts val="0"/>
              </a:spcBef>
              <a:spcAft>
                <a:spcPts val="0"/>
              </a:spcAft>
            </a:pPr>
            <a:endParaRPr lang="en-US" sz="1400" dirty="0">
              <a:solidFill>
                <a:srgbClr val="000000"/>
              </a:solidFill>
              <a:effectLst/>
              <a:latin typeface="Arial" panose="020B0604020202020204" pitchFamily="34" charset="0"/>
            </a:endParaRPr>
          </a:p>
          <a:p>
            <a:pPr marL="0" marR="0" rtl="0" latinLnBrk="0">
              <a:spcBef>
                <a:spcPts val="0"/>
              </a:spcBef>
              <a:spcAft>
                <a:spcPts val="0"/>
              </a:spcAft>
            </a:pPr>
            <a:r>
              <a:rPr lang="en-US" sz="1400" dirty="0">
                <a:solidFill>
                  <a:srgbClr val="000000"/>
                </a:solidFill>
                <a:effectLst/>
                <a:latin typeface="Arial" panose="020B0604020202020204" pitchFamily="34" charset="0"/>
              </a:rPr>
              <a:t>To attain the requirements outlined by the management, we are looking at two objectives</a:t>
            </a:r>
            <a:endParaRPr lang="en-US" sz="1600" dirty="0">
              <a:effectLst/>
            </a:endParaRPr>
          </a:p>
          <a:p>
            <a:pPr marL="0" marR="0" rtl="0" latinLnBrk="0">
              <a:spcBef>
                <a:spcPts val="0"/>
              </a:spcBef>
              <a:spcAft>
                <a:spcPts val="0"/>
              </a:spcAft>
            </a:pPr>
            <a:r>
              <a:rPr lang="en-US" sz="1400" dirty="0">
                <a:solidFill>
                  <a:srgbClr val="000000"/>
                </a:solidFill>
                <a:effectLst/>
                <a:latin typeface="Arial" panose="020B0604020202020204" pitchFamily="34" charset="0"/>
              </a:rPr>
              <a:t> </a:t>
            </a:r>
            <a:endParaRPr lang="en-US" sz="1600" dirty="0">
              <a:effectLst/>
            </a:endParaRPr>
          </a:p>
          <a:p>
            <a:pPr marL="0" marR="0" rtl="0" latinLnBrk="0">
              <a:spcBef>
                <a:spcPts val="0"/>
              </a:spcBef>
              <a:spcAft>
                <a:spcPts val="0"/>
              </a:spcAft>
            </a:pPr>
            <a:r>
              <a:rPr lang="en-US" sz="1400" b="1" dirty="0">
                <a:solidFill>
                  <a:srgbClr val="2D2E2D"/>
                </a:solidFill>
                <a:effectLst/>
                <a:latin typeface="맑은 고딕" panose="020B0503020000020004" pitchFamily="34" charset="-127"/>
                <a:ea typeface="맑은 고딕" panose="020B0503020000020004" pitchFamily="34" charset="-127"/>
              </a:rPr>
              <a:t>[NEXT 01 – Primary Objective] </a:t>
            </a:r>
            <a:endParaRPr lang="en-US" sz="1600" dirty="0">
              <a:effectLst/>
            </a:endParaRPr>
          </a:p>
          <a:p>
            <a:pPr marL="0" marR="0" rtl="0" latinLnBrk="0">
              <a:lnSpc>
                <a:spcPct val="107000"/>
              </a:lnSpc>
              <a:spcBef>
                <a:spcPts val="0"/>
              </a:spcBef>
              <a:spcAft>
                <a:spcPts val="0"/>
              </a:spcAft>
            </a:pPr>
            <a:r>
              <a:rPr lang="en-US" sz="1400" dirty="0">
                <a:solidFill>
                  <a:srgbClr val="000000"/>
                </a:solidFill>
                <a:effectLst/>
                <a:latin typeface="Arial" panose="020B0604020202020204" pitchFamily="34" charset="0"/>
              </a:rPr>
              <a:t>The primary objective of this analysis is to determine which features are important to the team to produce more wins in the regular season and the playoffs. </a:t>
            </a:r>
            <a:br>
              <a:rPr lang="en-US" sz="1400" dirty="0">
                <a:solidFill>
                  <a:srgbClr val="000000"/>
                </a:solidFill>
                <a:effectLst/>
                <a:latin typeface="Calibri" panose="020F0502020204030204" pitchFamily="34" charset="0"/>
              </a:rPr>
            </a:br>
            <a:endParaRPr lang="en-US" sz="1600" dirty="0">
              <a:effectLst/>
            </a:endParaRPr>
          </a:p>
          <a:p>
            <a:pPr marL="0" marR="0" rtl="0" latinLnBrk="0">
              <a:lnSpc>
                <a:spcPct val="107000"/>
              </a:lnSpc>
              <a:spcBef>
                <a:spcPts val="0"/>
              </a:spcBef>
              <a:spcAft>
                <a:spcPts val="0"/>
              </a:spcAft>
            </a:pPr>
            <a:r>
              <a:rPr lang="en-US" sz="1400" b="1" dirty="0">
                <a:solidFill>
                  <a:srgbClr val="2D2E2D"/>
                </a:solidFill>
                <a:effectLst/>
                <a:latin typeface="맑은 고딕" panose="020B0503020000020004" pitchFamily="34" charset="-127"/>
                <a:ea typeface="맑은 고딕" panose="020B0503020000020004" pitchFamily="34" charset="-127"/>
              </a:rPr>
              <a:t>[NEXT 02 - Secondary Objective] </a:t>
            </a:r>
            <a:endParaRPr lang="en-US" sz="1600" dirty="0">
              <a:effectLst/>
            </a:endParaRPr>
          </a:p>
          <a:p>
            <a:pPr marL="0" marR="0" rtl="0" latinLnBrk="0">
              <a:lnSpc>
                <a:spcPct val="107000"/>
              </a:lnSpc>
              <a:spcBef>
                <a:spcPts val="0"/>
              </a:spcBef>
              <a:spcAft>
                <a:spcPts val="0"/>
              </a:spcAft>
            </a:pPr>
            <a:r>
              <a:rPr lang="en-US" sz="1400" dirty="0">
                <a:solidFill>
                  <a:srgbClr val="000000"/>
                </a:solidFill>
                <a:effectLst/>
                <a:latin typeface="Arial" panose="020B0604020202020204" pitchFamily="34" charset="0"/>
              </a:rPr>
              <a:t>The secondary objective is to review team players’ performance-to-cost effectiveness. </a:t>
            </a:r>
            <a:endParaRPr lang="en-US" sz="1600" dirty="0">
              <a:effectLst/>
            </a:endParaRPr>
          </a:p>
          <a:p>
            <a:pPr marL="0" marR="0" rtl="0" latinLnBrk="0">
              <a:lnSpc>
                <a:spcPct val="107000"/>
              </a:lnSpc>
              <a:spcBef>
                <a:spcPts val="0"/>
              </a:spcBef>
              <a:spcAft>
                <a:spcPts val="0"/>
              </a:spcAft>
            </a:pPr>
            <a:endParaRPr lang="en-US" sz="1600" dirty="0">
              <a:effectLst/>
            </a:endParaRPr>
          </a:p>
          <a:p>
            <a:pPr marL="0" marR="0" rtl="0" latinLnBrk="0">
              <a:lnSpc>
                <a:spcPct val="107000"/>
              </a:lnSpc>
              <a:spcBef>
                <a:spcPts val="0"/>
              </a:spcBef>
              <a:spcAft>
                <a:spcPts val="0"/>
              </a:spcAft>
            </a:pPr>
            <a:r>
              <a:rPr lang="en-US" sz="1400" b="1" dirty="0">
                <a:solidFill>
                  <a:srgbClr val="2D2E2D"/>
                </a:solidFill>
                <a:effectLst/>
                <a:latin typeface="맑은 고딕" panose="020B0503020000020004" pitchFamily="34" charset="-127"/>
                <a:ea typeface="맑은 고딕" panose="020B0503020000020004" pitchFamily="34" charset="-127"/>
              </a:rPr>
              <a:t>[NEXT 03 – Data scope] </a:t>
            </a:r>
            <a:endParaRPr lang="en-US" sz="1600" dirty="0">
              <a:effectLst/>
            </a:endParaRPr>
          </a:p>
          <a:p>
            <a:pPr marL="0" marR="0" rtl="0" latinLnBrk="0">
              <a:lnSpc>
                <a:spcPct val="107000"/>
              </a:lnSpc>
              <a:spcBef>
                <a:spcPts val="0"/>
              </a:spcBef>
              <a:spcAft>
                <a:spcPts val="0"/>
              </a:spcAft>
            </a:pPr>
            <a:r>
              <a:rPr lang="en-US" sz="1400" dirty="0">
                <a:solidFill>
                  <a:srgbClr val="000000"/>
                </a:solidFill>
                <a:effectLst/>
                <a:latin typeface="Arial" panose="020B0604020202020204" pitchFamily="34" charset="0"/>
              </a:rPr>
              <a:t>The scope of the initial analysis will be to focus on the Toronto Raptors’ historical player data from 2005 to 2020 as this closely represents the players of the current era. The performance baseline of the team and players will be established using the data for The Toronto Raptors 2019-2020 season. These statistics will be used to indicate performance features for the team and the individual players. </a:t>
            </a:r>
          </a:p>
          <a:p>
            <a:pPr marL="0" marR="0" rtl="0" latinLnBrk="0">
              <a:lnSpc>
                <a:spcPct val="107000"/>
              </a:lnSpc>
              <a:spcBef>
                <a:spcPts val="0"/>
              </a:spcBef>
              <a:spcAft>
                <a:spcPts val="0"/>
              </a:spcAft>
            </a:pPr>
            <a:endParaRPr lang="en-US" sz="1600" dirty="0">
              <a:effectLst/>
            </a:endParaRPr>
          </a:p>
          <a:p>
            <a:pPr marL="0" marR="0" indent="0" algn="l" rtl="0" latinLnBrk="0">
              <a:spcBef>
                <a:spcPts val="0"/>
              </a:spcBef>
              <a:spcAft>
                <a:spcPts val="0"/>
              </a:spcAft>
            </a:pPr>
            <a:r>
              <a:rPr lang="en-US" sz="1400" b="1" i="0" dirty="0">
                <a:solidFill>
                  <a:srgbClr val="000000"/>
                </a:solidFill>
                <a:effectLst/>
                <a:latin typeface="Arial" panose="020B0604020202020204" pitchFamily="34" charset="0"/>
              </a:rPr>
              <a:t>[NEXT SLIDE]</a:t>
            </a:r>
            <a:endParaRPr lang="en-US" sz="1600" dirty="0">
              <a:effectLst/>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3</a:t>
            </a:fld>
            <a:endParaRPr lang="ko-KR" altLang="en-US"/>
          </a:p>
        </p:txBody>
      </p:sp>
    </p:spTree>
    <p:extLst>
      <p:ext uri="{BB962C8B-B14F-4D97-AF65-F5344CB8AC3E}">
        <p14:creationId xmlns:p14="http://schemas.microsoft.com/office/powerpoint/2010/main" val="14114228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0000" lnSpcReduction="20000"/>
          </a:bodyPr>
          <a:lstStyle/>
          <a:p>
            <a:pPr marL="342900" lvl="0" indent="-342900" fontAlgn="base">
              <a:buFont typeface="+mj-lt"/>
              <a:buAutoNum type="arabicPeriod"/>
              <a:tabLst>
                <a:tab pos="457200" algn="l"/>
              </a:tabLst>
            </a:pPr>
            <a:r>
              <a:rPr lang="en-CA" sz="2000" dirty="0">
                <a:solidFill>
                  <a:srgbClr val="000000"/>
                </a:solidFill>
                <a:effectLst/>
                <a:latin typeface="+mn-lt"/>
                <a:ea typeface="Times New Roman" panose="02020603050405020304" pitchFamily="18" charset="0"/>
                <a:cs typeface="Calibri" panose="020F0502020204030204" pitchFamily="34" charset="0"/>
              </a:rPr>
              <a:t>Data description </a:t>
            </a:r>
            <a:endParaRPr lang="en-CA" sz="3200" dirty="0">
              <a:effectLst/>
              <a:latin typeface="+mn-lt"/>
              <a:ea typeface="Times New Roman" panose="02020603050405020304" pitchFamily="18" charset="0"/>
              <a:cs typeface="Calibri" panose="020F0502020204030204" pitchFamily="34" charset="0"/>
            </a:endParaRPr>
          </a:p>
          <a:p>
            <a:pPr marL="342900" lvl="0" indent="-342900" fontAlgn="base">
              <a:buFont typeface="+mj-lt"/>
              <a:buAutoNum type="arabicPeriod"/>
              <a:tabLst>
                <a:tab pos="457200" algn="l"/>
              </a:tabLst>
            </a:pPr>
            <a:r>
              <a:rPr lang="en-CA" sz="2000" dirty="0">
                <a:solidFill>
                  <a:srgbClr val="000000"/>
                </a:solidFill>
                <a:effectLst/>
                <a:latin typeface="+mn-lt"/>
                <a:ea typeface="Times New Roman" panose="02020603050405020304" pitchFamily="18" charset="0"/>
                <a:cs typeface="Calibri" panose="020F0502020204030204" pitchFamily="34" charset="0"/>
              </a:rPr>
              <a:t>Data cleansing, if needed – steps taken – what were the challenges with the data and steps taken to cleanse bring it to usable format (ETL – extract, transform, load steps). Technology/tools used for cleansing/analysis </a:t>
            </a:r>
            <a:endParaRPr lang="en-CA" sz="3200" dirty="0">
              <a:effectLst/>
              <a:latin typeface="+mn-lt"/>
              <a:ea typeface="Times New Roman" panose="02020603050405020304" pitchFamily="18" charset="0"/>
              <a:cs typeface="Calibri" panose="020F0502020204030204" pitchFamily="34" charset="0"/>
            </a:endParaRPr>
          </a:p>
          <a:p>
            <a:pPr marL="342900" lvl="0" indent="-342900" fontAlgn="base">
              <a:buFont typeface="+mj-lt"/>
              <a:buAutoNum type="arabicPeriod"/>
              <a:tabLst>
                <a:tab pos="457200" algn="l"/>
              </a:tabLst>
            </a:pPr>
            <a:r>
              <a:rPr lang="en-CA" sz="2000" dirty="0">
                <a:solidFill>
                  <a:srgbClr val="000000"/>
                </a:solidFill>
                <a:effectLst/>
                <a:latin typeface="+mn-lt"/>
                <a:ea typeface="Times New Roman" panose="02020603050405020304" pitchFamily="18" charset="0"/>
                <a:cs typeface="Calibri" panose="020F0502020204030204" pitchFamily="34" charset="0"/>
              </a:rPr>
              <a:t>Methods (methods, relevant outputs)</a:t>
            </a:r>
            <a:endParaRPr lang="en-CA" sz="3200" dirty="0">
              <a:effectLst/>
              <a:latin typeface="+mn-lt"/>
              <a:ea typeface="Times New Roman" panose="02020603050405020304" pitchFamily="18"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2000" dirty="0">
              <a:effectLst/>
              <a:latin typeface="+mn-lt"/>
              <a:ea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dirty="0">
                <a:effectLst/>
                <a:latin typeface="+mn-lt"/>
                <a:ea typeface="Calibri" panose="020F0502020204030204" pitchFamily="34" charset="0"/>
                <a:cs typeface="Calibri" panose="020F0502020204030204" pitchFamily="34" charset="0"/>
              </a:rPr>
              <a:t>The data collection for this analysis was a cumbersome process. We have used multiple sources to gather the data.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2400" dirty="0">
              <a:effectLst/>
              <a:latin typeface="+mn-lt"/>
              <a:ea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400" b="1" dirty="0">
                <a:solidFill>
                  <a:srgbClr val="2D2E2D"/>
                </a:solidFill>
                <a:latin typeface="+mn-lt"/>
                <a:cs typeface="Calibri" panose="020F0502020204030204" pitchFamily="34" charset="0"/>
              </a:rPr>
              <a:t>[NEXT 01 – API]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dirty="0" err="1">
                <a:effectLst/>
                <a:latin typeface="+mn-lt"/>
                <a:ea typeface="Calibri" panose="020F0502020204030204" pitchFamily="34" charset="0"/>
                <a:cs typeface="Calibri" panose="020F0502020204030204" pitchFamily="34" charset="0"/>
              </a:rPr>
              <a:t>nba_api</a:t>
            </a:r>
            <a:r>
              <a:rPr lang="en-US" sz="2000" dirty="0">
                <a:effectLst/>
                <a:latin typeface="+mn-lt"/>
                <a:ea typeface="Calibri" panose="020F0502020204030204" pitchFamily="34" charset="0"/>
                <a:cs typeface="Calibri" panose="020F0502020204030204" pitchFamily="34" charset="0"/>
              </a:rPr>
              <a:t> is an open access API client library for Python requesting the data via webservices through </a:t>
            </a:r>
            <a:r>
              <a:rPr lang="en-US" sz="2000" u="sng" dirty="0">
                <a:solidFill>
                  <a:srgbClr val="0563C1"/>
                </a:solidFill>
                <a:effectLst/>
                <a:latin typeface="+mn-lt"/>
                <a:ea typeface="Calibri" panose="020F0502020204030204" pitchFamily="34" charset="0"/>
                <a:cs typeface="Calibri" panose="020F0502020204030204" pitchFamily="34" charset="0"/>
                <a:hlinkClick r:id="rId3"/>
              </a:rPr>
              <a:t>stats.nba.com</a:t>
            </a:r>
            <a:r>
              <a:rPr lang="en-US" sz="2000" dirty="0">
                <a:effectLst/>
                <a:latin typeface="+mn-lt"/>
                <a:ea typeface="Calibri" panose="020F0502020204030204" pitchFamily="34" charset="0"/>
                <a:cs typeface="Calibri" panose="020F0502020204030204" pitchFamily="34" charset="0"/>
              </a:rPr>
              <a:t>. We are using 2 endpoints.</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2400" dirty="0">
              <a:effectLst/>
              <a:latin typeface="+mn-lt"/>
              <a:ea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400" b="1" dirty="0">
                <a:solidFill>
                  <a:srgbClr val="2D2E2D"/>
                </a:solidFill>
                <a:latin typeface="+mn-lt"/>
                <a:cs typeface="Calibri" panose="020F0502020204030204" pitchFamily="34" charset="0"/>
              </a:rPr>
              <a:t>[NEXT 02 – Player Game Logs]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i="0" dirty="0" err="1">
                <a:effectLst/>
                <a:latin typeface="+mn-lt"/>
                <a:ea typeface="Calibri" panose="020F0502020204030204" pitchFamily="34" charset="0"/>
                <a:cs typeface="Calibri" panose="020F0502020204030204" pitchFamily="34" charset="0"/>
              </a:rPr>
              <a:t>playgamelogs</a:t>
            </a:r>
            <a:r>
              <a:rPr lang="en-US" sz="2000" i="0" dirty="0">
                <a:effectLst/>
                <a:latin typeface="+mn-lt"/>
                <a:ea typeface="Calibri" panose="020F0502020204030204" pitchFamily="34" charset="0"/>
                <a:cs typeface="Calibri" panose="020F0502020204030204" pitchFamily="34" charset="0"/>
              </a:rPr>
              <a:t> fetches player statistics for each game. This dataset consists of more than 450k </a:t>
            </a:r>
            <a:r>
              <a:rPr lang="en-US" altLang="ko-KR" sz="2000" i="0" kern="1200" dirty="0">
                <a:solidFill>
                  <a:schemeClr val="tx1"/>
                </a:solidFill>
                <a:latin typeface="+mn-lt"/>
                <a:ea typeface="+mn-ea"/>
                <a:cs typeface="Calibri" panose="020F0502020204030204" pitchFamily="34" charset="0"/>
              </a:rPr>
              <a:t>rows. We are using 36 features. </a:t>
            </a:r>
            <a:r>
              <a:rPr lang="en-US" sz="2000" b="0" i="0" kern="1200" dirty="0">
                <a:solidFill>
                  <a:schemeClr val="tx1"/>
                </a:solidFill>
                <a:latin typeface="+mn-lt"/>
                <a:ea typeface="+mn-ea"/>
                <a:cs typeface="Calibri" panose="020F0502020204030204" pitchFamily="34" charset="0"/>
              </a:rPr>
              <a:t>It has 15K records for the Toronto Raptors alone. </a:t>
            </a:r>
            <a:r>
              <a:rPr lang="en-US" sz="2000" dirty="0">
                <a:effectLst/>
                <a:latin typeface="+mn-lt"/>
                <a:ea typeface="Calibri" panose="020F0502020204030204" pitchFamily="34" charset="0"/>
                <a:cs typeface="Calibri" panose="020F0502020204030204" pitchFamily="34" charset="0"/>
              </a:rPr>
              <a:t>We are only showing a few features here, this dataset acts as the main </a:t>
            </a:r>
            <a:r>
              <a:rPr lang="en-US" sz="2000" dirty="0" err="1">
                <a:effectLst/>
                <a:latin typeface="+mn-lt"/>
                <a:ea typeface="Calibri" panose="020F0502020204030204" pitchFamily="34" charset="0"/>
                <a:cs typeface="Calibri" panose="020F0502020204030204" pitchFamily="34" charset="0"/>
              </a:rPr>
              <a:t>datasource</a:t>
            </a:r>
            <a:r>
              <a:rPr lang="en-US" sz="2000" dirty="0">
                <a:effectLst/>
                <a:latin typeface="+mn-lt"/>
                <a:ea typeface="Calibri" panose="020F0502020204030204" pitchFamily="34" charset="0"/>
                <a:cs typeface="Calibri" panose="020F0502020204030204" pitchFamily="34" charset="0"/>
              </a:rPr>
              <a:t> for the analysis. </a:t>
            </a:r>
          </a:p>
          <a:p>
            <a:pPr marL="0" marR="0" lvl="0" indent="0" algn="l" rtl="0">
              <a:lnSpc>
                <a:spcPct val="100000"/>
              </a:lnSpc>
              <a:spcBef>
                <a:spcPts val="0"/>
              </a:spcBef>
              <a:spcAft>
                <a:spcPts val="0"/>
              </a:spcAft>
              <a:buClr>
                <a:srgbClr val="000000"/>
              </a:buClr>
              <a:buSzPts val="1400"/>
              <a:buFont typeface="Arial"/>
              <a:buNone/>
            </a:pPr>
            <a:endParaRPr lang="en-US" sz="1600" dirty="0">
              <a:solidFill>
                <a:srgbClr val="2D2E2D"/>
              </a:solidFill>
              <a:latin typeface="+mn-lt"/>
              <a:cs typeface="Calibri" panose="020F0502020204030204" pitchFamily="34" charset="0"/>
            </a:endParaRP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1600" b="1" dirty="0">
                <a:solidFill>
                  <a:srgbClr val="2D2E2D"/>
                </a:solidFill>
                <a:latin typeface="+mn-lt"/>
                <a:cs typeface="Calibri" panose="020F0502020204030204" pitchFamily="34" charset="0"/>
              </a:rPr>
              <a:t>[NEXT 03 – Play by Play] </a:t>
            </a: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2000" b="0" dirty="0" err="1">
                <a:solidFill>
                  <a:srgbClr val="2D2E2D"/>
                </a:solidFill>
                <a:latin typeface="+mn-lt"/>
                <a:cs typeface="Calibri" panose="020F0502020204030204" pitchFamily="34" charset="0"/>
              </a:rPr>
              <a:t>PlayByPlay</a:t>
            </a:r>
            <a:r>
              <a:rPr lang="en-US" sz="2000" b="0" dirty="0">
                <a:solidFill>
                  <a:srgbClr val="2D2E2D"/>
                </a:solidFill>
                <a:latin typeface="+mn-lt"/>
                <a:cs typeface="Calibri" panose="020F0502020204030204" pitchFamily="34" charset="0"/>
              </a:rPr>
              <a:t> gets all activities for a game, we fetched stats for all games derived from the first Dataset. </a:t>
            </a:r>
            <a:r>
              <a:rPr lang="en-US" sz="2000" dirty="0">
                <a:solidFill>
                  <a:srgbClr val="2D2E2D"/>
                </a:solidFill>
                <a:latin typeface="+mn-lt"/>
                <a:cs typeface="Calibri" panose="020F0502020204030204" pitchFamily="34" charset="0"/>
              </a:rPr>
              <a:t>This dataset has about 10M records and can reference the main dataset by GAME_ID.</a:t>
            </a:r>
          </a:p>
          <a:p>
            <a:pPr marL="0" marR="0" lvl="0" indent="0" algn="l" rtl="0">
              <a:lnSpc>
                <a:spcPct val="100000"/>
              </a:lnSpc>
              <a:spcBef>
                <a:spcPts val="0"/>
              </a:spcBef>
              <a:spcAft>
                <a:spcPts val="0"/>
              </a:spcAft>
              <a:buClr>
                <a:srgbClr val="000000"/>
              </a:buClr>
              <a:buSzPts val="1400"/>
              <a:buFont typeface="Arial"/>
              <a:buNone/>
            </a:pPr>
            <a:endParaRPr lang="en-US" sz="1600" dirty="0">
              <a:solidFill>
                <a:srgbClr val="2D2E2D"/>
              </a:solidFill>
              <a:latin typeface="+mn-lt"/>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600" b="1" dirty="0">
                <a:solidFill>
                  <a:srgbClr val="2D2E2D"/>
                </a:solidFill>
                <a:latin typeface="+mn-lt"/>
                <a:cs typeface="Calibri" panose="020F0502020204030204" pitchFamily="34" charset="0"/>
              </a:rPr>
              <a:t>[NEXT 04 – Player salaries]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b="0" dirty="0">
                <a:solidFill>
                  <a:srgbClr val="2D2E2D"/>
                </a:solidFill>
                <a:latin typeface="+mn-lt"/>
                <a:cs typeface="Calibri" panose="020F0502020204030204" pitchFamily="34" charset="0"/>
              </a:rPr>
              <a:t>NBA webservice does not provide the salary data. Historical salary data was drawn from ESPN website and the future salary data from </a:t>
            </a:r>
            <a:r>
              <a:rPr lang="en-US" sz="2000" b="0" dirty="0" err="1">
                <a:solidFill>
                  <a:srgbClr val="2D2E2D"/>
                </a:solidFill>
                <a:latin typeface="+mn-lt"/>
                <a:cs typeface="Calibri" panose="020F0502020204030204" pitchFamily="34" charset="0"/>
              </a:rPr>
              <a:t>HoopsHype</a:t>
            </a:r>
            <a:r>
              <a:rPr lang="en-US" sz="2000" b="0" dirty="0">
                <a:solidFill>
                  <a:srgbClr val="2D2E2D"/>
                </a:solidFill>
                <a:latin typeface="+mn-lt"/>
                <a:cs typeface="Calibri" panose="020F0502020204030204" pitchFamily="34" charset="0"/>
              </a:rPr>
              <a:t> website. These were obtained using web scraping in python. We are looking at current 489 NBA players.</a:t>
            </a:r>
            <a:r>
              <a:rPr lang="en-US" sz="2000" b="0" i="0" u="none" strike="noStrike" cap="none" dirty="0">
                <a:solidFill>
                  <a:schemeClr val="dk1"/>
                </a:solidFill>
                <a:latin typeface="+mn-lt"/>
                <a:cs typeface="Calibri" panose="020F0502020204030204" pitchFamily="34" charset="0"/>
                <a:sym typeface="Arial"/>
              </a:rPr>
              <a:t> </a:t>
            </a:r>
            <a:r>
              <a:rPr lang="en-US" sz="2000" dirty="0">
                <a:solidFill>
                  <a:srgbClr val="2D2E2D"/>
                </a:solidFill>
                <a:latin typeface="+mn-lt"/>
                <a:cs typeface="Calibri" panose="020F0502020204030204" pitchFamily="34" charset="0"/>
              </a:rPr>
              <a:t>We can relate this table to the </a:t>
            </a:r>
            <a:r>
              <a:rPr lang="en-US" sz="2000" dirty="0" err="1">
                <a:solidFill>
                  <a:srgbClr val="2D2E2D"/>
                </a:solidFill>
                <a:latin typeface="+mn-lt"/>
                <a:cs typeface="Calibri" panose="020F0502020204030204" pitchFamily="34" charset="0"/>
              </a:rPr>
              <a:t>Playergamelogs</a:t>
            </a:r>
            <a:r>
              <a:rPr lang="en-US" sz="2000" dirty="0">
                <a:solidFill>
                  <a:srgbClr val="2D2E2D"/>
                </a:solidFill>
                <a:latin typeface="+mn-lt"/>
                <a:cs typeface="Calibri" panose="020F0502020204030204" pitchFamily="34" charset="0"/>
              </a:rPr>
              <a:t> using the Player name and the Season year.</a:t>
            </a:r>
          </a:p>
          <a:p>
            <a:pPr marL="0" marR="0" lvl="0" indent="0" algn="l" rtl="0">
              <a:lnSpc>
                <a:spcPct val="100000"/>
              </a:lnSpc>
              <a:spcBef>
                <a:spcPts val="0"/>
              </a:spcBef>
              <a:spcAft>
                <a:spcPts val="0"/>
              </a:spcAft>
              <a:buClr>
                <a:srgbClr val="000000"/>
              </a:buClr>
              <a:buSzPts val="1400"/>
              <a:buFont typeface="Arial"/>
              <a:buNone/>
            </a:pPr>
            <a:endParaRPr lang="en-US" sz="1600" dirty="0">
              <a:solidFill>
                <a:srgbClr val="2D2E2D"/>
              </a:solidFill>
              <a:latin typeface="+mn-lt"/>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600" b="1" dirty="0">
                <a:solidFill>
                  <a:srgbClr val="2D2E2D"/>
                </a:solidFill>
                <a:latin typeface="+mn-lt"/>
                <a:cs typeface="Calibri" panose="020F0502020204030204" pitchFamily="34" charset="0"/>
              </a:rPr>
              <a:t>[Just pause for a couple of seconds] </a:t>
            </a: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endParaRPr lang="en-US" sz="1600" dirty="0">
              <a:effectLst/>
              <a:latin typeface="+mn-lt"/>
              <a:ea typeface="Calibri" panose="020F0502020204030204" pitchFamily="34" charset="0"/>
              <a:cs typeface="Calibri" panose="020F0502020204030204" pitchFamily="34" charset="0"/>
            </a:endParaRP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2000" dirty="0">
                <a:effectLst/>
                <a:latin typeface="+mn-lt"/>
                <a:ea typeface="Calibri" panose="020F0502020204030204" pitchFamily="34" charset="0"/>
                <a:cs typeface="Calibri" panose="020F0502020204030204" pitchFamily="34" charset="0"/>
              </a:rPr>
              <a:t>This diagram is created only for easy understanding of the schema. Since this is not a normalized database; which would be very expensive for this analysis, the relationship keys are not enforced by any constraint.</a:t>
            </a:r>
            <a:endParaRPr lang="en-US" sz="1600" dirty="0">
              <a:solidFill>
                <a:srgbClr val="2D2E2D"/>
              </a:solidFill>
              <a:latin typeface="+mn-lt"/>
              <a:cs typeface="Calibri" panose="020F0502020204030204" pitchFamily="34" charset="0"/>
            </a:endParaRPr>
          </a:p>
          <a:p>
            <a:pPr marL="0" marR="0" lvl="0" indent="0" algn="l" rtl="0">
              <a:lnSpc>
                <a:spcPct val="100000"/>
              </a:lnSpc>
              <a:spcBef>
                <a:spcPts val="0"/>
              </a:spcBef>
              <a:spcAft>
                <a:spcPts val="0"/>
              </a:spcAft>
              <a:buClr>
                <a:srgbClr val="000000"/>
              </a:buClr>
              <a:buSzPts val="1400"/>
              <a:buFont typeface="Arial"/>
              <a:buNone/>
            </a:pPr>
            <a:endParaRPr lang="en-US" sz="1600" dirty="0">
              <a:solidFill>
                <a:srgbClr val="2D2E2D"/>
              </a:solidFill>
              <a:latin typeface="+mn-lt"/>
              <a:cs typeface="Calibri" panose="020F0502020204030204" pitchFamily="34" charset="0"/>
            </a:endParaRPr>
          </a:p>
          <a:p>
            <a:pPr marL="0" marR="0" lvl="0" indent="0" algn="l" rtl="0">
              <a:lnSpc>
                <a:spcPct val="100000"/>
              </a:lnSpc>
              <a:spcBef>
                <a:spcPts val="0"/>
              </a:spcBef>
              <a:spcAft>
                <a:spcPts val="0"/>
              </a:spcAft>
              <a:buClr>
                <a:srgbClr val="000000"/>
              </a:buClr>
              <a:buSzPts val="1400"/>
              <a:buFont typeface="Arial"/>
              <a:buNone/>
            </a:pPr>
            <a:r>
              <a:rPr lang="en-US" sz="1600" b="1" dirty="0">
                <a:solidFill>
                  <a:srgbClr val="2D2E2D"/>
                </a:solidFill>
                <a:latin typeface="+mn-lt"/>
                <a:cs typeface="Calibri" panose="020F0502020204030204" pitchFamily="34" charset="0"/>
              </a:rPr>
              <a:t>[Next speaker handoff statement]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600" dirty="0">
                <a:latin typeface="+mn-lt"/>
                <a:cs typeface="Calibri" panose="020F0502020204030204" pitchFamily="34" charset="0"/>
              </a:rPr>
              <a:t>Now I shall</a:t>
            </a:r>
            <a:r>
              <a:rPr lang="en-US" sz="1600" baseline="0" dirty="0">
                <a:latin typeface="+mn-lt"/>
                <a:cs typeface="Calibri" panose="020F0502020204030204" pitchFamily="34" charset="0"/>
              </a:rPr>
              <a:t> hand over to </a:t>
            </a:r>
            <a:r>
              <a:rPr lang="en-US" sz="1600" b="1" i="0" u="none" strike="noStrike" cap="none" dirty="0">
                <a:solidFill>
                  <a:schemeClr val="dk1"/>
                </a:solidFill>
                <a:effectLst/>
                <a:latin typeface="+mn-lt"/>
                <a:ea typeface="Arial"/>
                <a:cs typeface="Calibri" panose="020F0502020204030204" pitchFamily="34" charset="0"/>
                <a:sym typeface="Arial"/>
              </a:rPr>
              <a:t>Dennis</a:t>
            </a:r>
          </a:p>
          <a:p>
            <a:pPr marL="0" marR="0" lvl="0" indent="0" algn="l" rtl="0">
              <a:lnSpc>
                <a:spcPct val="100000"/>
              </a:lnSpc>
              <a:spcBef>
                <a:spcPts val="0"/>
              </a:spcBef>
              <a:spcAft>
                <a:spcPts val="0"/>
              </a:spcAft>
              <a:buClr>
                <a:srgbClr val="000000"/>
              </a:buClr>
              <a:buSzPts val="1400"/>
              <a:buFont typeface="Arial"/>
              <a:buNone/>
            </a:pPr>
            <a:endParaRPr lang="en-US" sz="1600" dirty="0">
              <a:solidFill>
                <a:srgbClr val="2D2E2D"/>
              </a:solidFill>
              <a:latin typeface="+mn-lt"/>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600" b="1" i="0" u="none" strike="noStrike" cap="none" dirty="0">
                <a:solidFill>
                  <a:schemeClr val="dk1"/>
                </a:solidFill>
                <a:latin typeface="+mn-lt"/>
                <a:ea typeface="Arial"/>
                <a:cs typeface="Calibri" panose="020F0502020204030204" pitchFamily="34" charset="0"/>
                <a:sym typeface="Arial"/>
              </a:rPr>
              <a:t>[NEXT SLIDE] </a:t>
            </a:r>
            <a:endParaRPr lang="en-US" sz="2400" dirty="0">
              <a:latin typeface="+mn-lt"/>
              <a:cs typeface="Calibri" panose="020F0502020204030204" pitchFamily="34" charset="0"/>
            </a:endParaRPr>
          </a:p>
          <a:p>
            <a:pPr marL="0" lvl="0" indent="0" algn="l" rtl="0">
              <a:lnSpc>
                <a:spcPct val="100000"/>
              </a:lnSpc>
              <a:spcBef>
                <a:spcPts val="0"/>
              </a:spcBef>
              <a:spcAft>
                <a:spcPts val="0"/>
              </a:spcAft>
              <a:buSzPts val="1400"/>
              <a:buNone/>
            </a:pPr>
            <a:endParaRPr lang="en-US" sz="2400" dirty="0">
              <a:latin typeface="+mn-lt"/>
              <a:cs typeface="Calibri" panose="020F0502020204030204" pitchFamily="34" charset="0"/>
            </a:endParaRPr>
          </a:p>
          <a:p>
            <a:endParaRPr lang="en-CA" sz="2400" dirty="0">
              <a:latin typeface="+mn-lt"/>
              <a:cs typeface="Calibri" panose="020F0502020204030204" pitchFamily="34" charset="0"/>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4</a:t>
            </a:fld>
            <a:endParaRPr lang="ko-KR" altLang="en-US"/>
          </a:p>
        </p:txBody>
      </p:sp>
    </p:spTree>
    <p:extLst>
      <p:ext uri="{BB962C8B-B14F-4D97-AF65-F5344CB8AC3E}">
        <p14:creationId xmlns:p14="http://schemas.microsoft.com/office/powerpoint/2010/main" val="3122283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pPr marL="0" marR="0" lvl="0" indent="0" algn="l" rtl="0" latinLnBrk="0">
              <a:lnSpc>
                <a:spcPct val="100000"/>
              </a:lnSpc>
              <a:spcBef>
                <a:spcPts val="0"/>
              </a:spcBef>
              <a:spcAft>
                <a:spcPts val="0"/>
              </a:spcAft>
              <a:buClr>
                <a:srgbClr val="000000"/>
              </a:buClr>
              <a:buSzPts val="1400"/>
              <a:buFont typeface="Arial"/>
              <a:buNone/>
            </a:pPr>
            <a:endParaRPr lang="en-US" sz="1400" b="1"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400" b="1" dirty="0">
                <a:solidFill>
                  <a:srgbClr val="2D2E2D"/>
                </a:solidFill>
              </a:rPr>
              <a:t>[NEXT 01 – Top 10 Toronto Raptors Players by points for the past 3 Seasons] </a:t>
            </a: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Let’s talk about who scored the most points in the last 3 seasons.</a:t>
            </a:r>
          </a:p>
          <a:p>
            <a:pPr marL="0" marR="0" lvl="0" indent="0" algn="l" rtl="0" latinLnBrk="0">
              <a:lnSpc>
                <a:spcPct val="100000"/>
              </a:lnSpc>
              <a:spcBef>
                <a:spcPts val="0"/>
              </a:spcBef>
              <a:spcAft>
                <a:spcPts val="0"/>
              </a:spcAft>
              <a:buClr>
                <a:srgbClr val="000000"/>
              </a:buClr>
              <a:buSzPts val="1400"/>
              <a:buFont typeface="Arial"/>
              <a:buNone/>
            </a:pPr>
            <a:endParaRPr lang="en-US" sz="1400" b="0" i="0" u="none" strike="noStrike" cap="none" dirty="0">
              <a:solidFill>
                <a:schemeClr val="dk1"/>
              </a:solidFill>
              <a:latin typeface="Arial"/>
              <a:ea typeface="Arial"/>
              <a:cs typeface="Arial"/>
              <a:sym typeface="Arial"/>
            </a:endParaRPr>
          </a:p>
          <a:p>
            <a:pPr marL="0" marR="0" lvl="0" indent="0" algn="l" rtl="0" latinLnBrk="0">
              <a:lnSpc>
                <a:spcPct val="100000"/>
              </a:lnSpc>
              <a:spcBef>
                <a:spcPts val="0"/>
              </a:spcBef>
              <a:spcAft>
                <a:spcPts val="0"/>
              </a:spcAft>
              <a:buClr>
                <a:srgbClr val="000000"/>
              </a:buClr>
              <a:buSzPts val="1400"/>
              <a:buFont typeface="Arial"/>
              <a:buNone/>
            </a:pPr>
            <a:r>
              <a:rPr lang="en-US" sz="1400" b="1" dirty="0">
                <a:solidFill>
                  <a:srgbClr val="2D2E2D"/>
                </a:solidFill>
              </a:rPr>
              <a:t>[NEXT 02 – Graph] </a:t>
            </a: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dirty="0">
                <a:solidFill>
                  <a:srgbClr val="2D2E2D"/>
                </a:solidFill>
              </a:rPr>
              <a:t>In this graph, it shows the top 10 players and their points. The horizontal axis is the total points scored in the last 3 seasons. The vertical axis is the player names.</a:t>
            </a: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We only study the players who scored at least 100 points in both Regular and Playoffs. The different color on the stack bar is for the different seasons. The darker color indicates the recent season vs lighter color for old seasons. Some players may have contracts with Raptors for only one season, we will see only one color on the stack bar. </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03 – DeMar] </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In 2017-18 season, DeMar was No. 1 with 2067 points. </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04 – Kawhi] </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In 2018-19 season, Kawhi had the highest score with 2328 points. </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05 – Pascal] </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In 2019-20 season, Pascal Ranked No. 1 with 1558 points.</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06 – Kyle] </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In all 3 seasons, Kyle scored the highest points and followed by Pascal. </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400" b="1" dirty="0">
                <a:solidFill>
                  <a:srgbClr val="2D2E2D"/>
                </a:solidFill>
              </a:rPr>
              <a:t>[Next speaker handoff statement]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Now I shall</a:t>
            </a:r>
            <a:r>
              <a:rPr lang="en-US" sz="1400" baseline="0" dirty="0"/>
              <a:t> hand off back to </a:t>
            </a:r>
            <a:r>
              <a:rPr lang="en-US" sz="1400" b="1" i="0" u="none" strike="noStrike" cap="none" dirty="0">
                <a:solidFill>
                  <a:schemeClr val="dk1"/>
                </a:solidFill>
                <a:effectLst/>
                <a:latin typeface="Arial"/>
                <a:ea typeface="Arial"/>
                <a:cs typeface="Arial"/>
                <a:sym typeface="Arial"/>
              </a:rPr>
              <a:t>Dennis</a:t>
            </a:r>
            <a:endParaRPr lang="en-CA" sz="1400" dirty="0"/>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Arial"/>
                <a:ea typeface="Arial"/>
                <a:cs typeface="Arial"/>
                <a:sym typeface="Arial"/>
              </a:rPr>
              <a:t>[NEXT SLIDE] </a:t>
            </a:r>
            <a:endParaRPr lang="en-US" sz="1400"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5</a:t>
            </a:fld>
            <a:endParaRPr lang="ko-KR" altLang="en-US"/>
          </a:p>
        </p:txBody>
      </p:sp>
    </p:spTree>
    <p:extLst>
      <p:ext uri="{BB962C8B-B14F-4D97-AF65-F5344CB8AC3E}">
        <p14:creationId xmlns:p14="http://schemas.microsoft.com/office/powerpoint/2010/main" val="4622355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0000" lnSpcReduction="20000"/>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b="1" i="0" u="none" strike="noStrike" cap="none" dirty="0">
                <a:solidFill>
                  <a:schemeClr val="dk1"/>
                </a:solidFill>
                <a:effectLst/>
                <a:latin typeface="+mn-lt"/>
                <a:cs typeface="Arial"/>
                <a:sym typeface="Arial"/>
              </a:rPr>
              <a:t>Talk and move through the boxes but in groupings (</a:t>
            </a:r>
            <a:r>
              <a:rPr lang="en-US" sz="1800" b="1" i="0" u="none" strike="noStrike" cap="none" dirty="0" err="1">
                <a:solidFill>
                  <a:schemeClr val="dk1"/>
                </a:solidFill>
                <a:effectLst/>
                <a:latin typeface="+mn-lt"/>
                <a:cs typeface="Arial"/>
                <a:sym typeface="Arial"/>
              </a:rPr>
              <a:t>ie</a:t>
            </a:r>
            <a:r>
              <a:rPr lang="en-US" sz="1800" b="1" i="0" u="none" strike="noStrike" cap="none" dirty="0">
                <a:solidFill>
                  <a:schemeClr val="dk1"/>
                </a:solidFill>
                <a:effectLst/>
                <a:latin typeface="+mn-lt"/>
                <a:cs typeface="Arial"/>
                <a:sym typeface="Arial"/>
              </a:rPr>
              <a:t> boxing the transformation</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CA" sz="1800" dirty="0">
              <a:effectLst/>
              <a:latin typeface="+mn-lt"/>
              <a:ea typeface="Times New Roman" panose="02020603050405020304" pitchFamily="18"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CA" sz="1800" dirty="0">
                <a:effectLst/>
                <a:latin typeface="+mn-lt"/>
                <a:ea typeface="Times New Roman" panose="02020603050405020304" pitchFamily="18" charset="0"/>
                <a:cs typeface="Calibri" panose="020F0502020204030204" pitchFamily="34" charset="0"/>
              </a:rPr>
              <a:t>Box 1-2 ETL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CA" sz="1800" dirty="0">
                <a:effectLst/>
                <a:latin typeface="+mn-lt"/>
                <a:ea typeface="Times New Roman" panose="02020603050405020304" pitchFamily="18" charset="0"/>
                <a:cs typeface="Calibri" panose="020F0502020204030204" pitchFamily="34" charset="0"/>
              </a:rPr>
              <a:t>Box 3-7 Data enhancement/transformation</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CA" sz="1800" dirty="0">
                <a:effectLst/>
                <a:latin typeface="+mn-lt"/>
                <a:ea typeface="Times New Roman" panose="02020603050405020304" pitchFamily="18" charset="0"/>
                <a:cs typeface="Calibri" panose="020F0502020204030204" pitchFamily="34" charset="0"/>
              </a:rPr>
              <a:t>Box 8-10 Preparation for modeling</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CA" sz="1800" dirty="0">
                <a:effectLst/>
                <a:latin typeface="+mn-lt"/>
                <a:ea typeface="Times New Roman" panose="02020603050405020304" pitchFamily="18" charset="0"/>
                <a:cs typeface="Calibri" panose="020F0502020204030204" pitchFamily="34" charset="0"/>
              </a:rPr>
              <a:t>Box 11-13 Analysis</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CA" sz="1800" dirty="0">
              <a:effectLst/>
              <a:latin typeface="+mn-lt"/>
              <a:ea typeface="Times New Roman" panose="02020603050405020304" pitchFamily="18"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CA" sz="1800" dirty="0">
              <a:effectLst/>
              <a:latin typeface="+mn-lt"/>
              <a:ea typeface="Times New Roman" panose="02020603050405020304" pitchFamily="18"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CA" sz="1800" dirty="0">
                <a:effectLst/>
                <a:latin typeface="+mn-lt"/>
                <a:ea typeface="Times New Roman" panose="02020603050405020304" pitchFamily="18" charset="0"/>
                <a:cs typeface="Calibri" panose="020F0502020204030204" pitchFamily="34" charset="0"/>
              </a:rPr>
              <a:t>This analysis was done in 2 phases:</a:t>
            </a:r>
            <a:endParaRPr lang="en-CA" sz="1800" dirty="0">
              <a:effectLst/>
              <a:latin typeface="+mn-lt"/>
              <a:ea typeface="Yu Mincho" panose="02020400000000000000" pitchFamily="18" charset="-128"/>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2000" dirty="0">
              <a:effectLst/>
              <a:latin typeface="+mn-lt"/>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dirty="0">
                <a:effectLst/>
                <a:latin typeface="+mn-lt"/>
                <a:ea typeface="Calibri" panose="020F0502020204030204" pitchFamily="34" charset="0"/>
                <a:cs typeface="Times New Roman" panose="02020603050405020304" pitchFamily="18" charset="0"/>
              </a:rPr>
              <a:t>The data collection for this analysis was a cumbersome process. We have used multiple sources to gather the data.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2400" dirty="0">
              <a:effectLst/>
              <a:latin typeface="+mn-lt"/>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400" b="1" dirty="0">
                <a:solidFill>
                  <a:srgbClr val="2D2E2D"/>
                </a:solidFill>
                <a:latin typeface="+mn-lt"/>
              </a:rPr>
              <a:t>[NEXT 01 – API]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dirty="0" err="1">
                <a:effectLst/>
                <a:latin typeface="+mn-lt"/>
                <a:ea typeface="Calibri" panose="020F0502020204030204" pitchFamily="34" charset="0"/>
                <a:cs typeface="Times New Roman" panose="02020603050405020304" pitchFamily="18" charset="0"/>
              </a:rPr>
              <a:t>nba_api</a:t>
            </a:r>
            <a:r>
              <a:rPr lang="en-US" sz="2000" dirty="0">
                <a:effectLst/>
                <a:latin typeface="+mn-lt"/>
                <a:ea typeface="Calibri" panose="020F0502020204030204" pitchFamily="34" charset="0"/>
                <a:cs typeface="Times New Roman" panose="02020603050405020304" pitchFamily="18" charset="0"/>
              </a:rPr>
              <a:t> is an open access API client library for Python requesting the data via webservices through </a:t>
            </a:r>
            <a:r>
              <a:rPr lang="en-US" sz="2000" u="sng" dirty="0">
                <a:solidFill>
                  <a:srgbClr val="0563C1"/>
                </a:solidFill>
                <a:effectLst/>
                <a:latin typeface="+mn-lt"/>
                <a:ea typeface="Calibri" panose="020F0502020204030204" pitchFamily="34" charset="0"/>
                <a:cs typeface="Times New Roman" panose="02020603050405020304" pitchFamily="18" charset="0"/>
                <a:hlinkClick r:id="rId3"/>
              </a:rPr>
              <a:t>stats.nba.com</a:t>
            </a:r>
            <a:r>
              <a:rPr lang="en-US" sz="2000" dirty="0">
                <a:effectLst/>
                <a:latin typeface="+mn-lt"/>
                <a:ea typeface="Calibri" panose="020F0502020204030204" pitchFamily="34" charset="0"/>
                <a:cs typeface="Times New Roman" panose="02020603050405020304" pitchFamily="18" charset="0"/>
              </a:rPr>
              <a:t>. We are using 2 endpoints.</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2400" dirty="0">
              <a:effectLst/>
              <a:latin typeface="+mn-lt"/>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400" b="1" dirty="0">
                <a:solidFill>
                  <a:srgbClr val="2D2E2D"/>
                </a:solidFill>
                <a:latin typeface="+mn-lt"/>
              </a:rPr>
              <a:t>[NEXT 02 – Player Game Logs]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i="0" dirty="0" err="1">
                <a:effectLst/>
                <a:latin typeface="+mn-lt"/>
                <a:ea typeface="Calibri" panose="020F0502020204030204" pitchFamily="34" charset="0"/>
                <a:cs typeface="Arial" panose="020B0604020202020204" pitchFamily="34" charset="0"/>
              </a:rPr>
              <a:t>playgamelogs</a:t>
            </a:r>
            <a:r>
              <a:rPr lang="en-US" sz="2000" i="0" dirty="0">
                <a:effectLst/>
                <a:latin typeface="+mn-lt"/>
                <a:ea typeface="Calibri" panose="020F0502020204030204" pitchFamily="34" charset="0"/>
                <a:cs typeface="Arial" panose="020B0604020202020204" pitchFamily="34" charset="0"/>
              </a:rPr>
              <a:t> fetches player statistics for each game. This dataset consists of more than 450k </a:t>
            </a:r>
            <a:r>
              <a:rPr lang="en-US" altLang="ko-KR" sz="2000" i="0" kern="1200" dirty="0">
                <a:solidFill>
                  <a:schemeClr val="tx1"/>
                </a:solidFill>
                <a:latin typeface="+mn-lt"/>
                <a:ea typeface="+mn-ea"/>
                <a:cs typeface="Arial" panose="020B0604020202020204" pitchFamily="34" charset="0"/>
              </a:rPr>
              <a:t>rows. We are using 36 features. </a:t>
            </a:r>
            <a:r>
              <a:rPr lang="en-US" sz="2000" b="0" i="0" kern="1200" dirty="0">
                <a:solidFill>
                  <a:schemeClr val="tx1"/>
                </a:solidFill>
                <a:latin typeface="+mn-lt"/>
                <a:ea typeface="+mn-ea"/>
                <a:cs typeface="Arial" panose="020B0604020202020204" pitchFamily="34" charset="0"/>
              </a:rPr>
              <a:t>It has 15K records for the Toronto Raptors alone. </a:t>
            </a:r>
            <a:r>
              <a:rPr lang="en-US" sz="2000" dirty="0">
                <a:effectLst/>
                <a:latin typeface="+mn-lt"/>
                <a:ea typeface="Calibri" panose="020F0502020204030204" pitchFamily="34" charset="0"/>
                <a:cs typeface="Arial" panose="020B0604020202020204" pitchFamily="34" charset="0"/>
              </a:rPr>
              <a:t>We are only showing a few features here, this dataset acts as the main </a:t>
            </a:r>
            <a:r>
              <a:rPr lang="en-US" sz="2000" dirty="0" err="1">
                <a:effectLst/>
                <a:latin typeface="+mn-lt"/>
                <a:ea typeface="Calibri" panose="020F0502020204030204" pitchFamily="34" charset="0"/>
                <a:cs typeface="Arial" panose="020B0604020202020204" pitchFamily="34" charset="0"/>
              </a:rPr>
              <a:t>datasource</a:t>
            </a:r>
            <a:r>
              <a:rPr lang="en-US" sz="2000" dirty="0">
                <a:effectLst/>
                <a:latin typeface="+mn-lt"/>
                <a:ea typeface="Calibri" panose="020F0502020204030204" pitchFamily="34" charset="0"/>
                <a:cs typeface="Arial" panose="020B0604020202020204" pitchFamily="34" charset="0"/>
              </a:rPr>
              <a:t> for the analysis. </a:t>
            </a:r>
          </a:p>
          <a:p>
            <a:pPr marL="0" marR="0" lvl="0" indent="0" algn="l" rtl="0">
              <a:lnSpc>
                <a:spcPct val="100000"/>
              </a:lnSpc>
              <a:spcBef>
                <a:spcPts val="0"/>
              </a:spcBef>
              <a:spcAft>
                <a:spcPts val="0"/>
              </a:spcAft>
              <a:buClr>
                <a:srgbClr val="000000"/>
              </a:buClr>
              <a:buSzPts val="1400"/>
              <a:buFont typeface="Arial"/>
              <a:buNone/>
            </a:pPr>
            <a:endParaRPr lang="en-US" sz="1600" dirty="0">
              <a:solidFill>
                <a:srgbClr val="2D2E2D"/>
              </a:solidFill>
              <a:latin typeface="+mn-lt"/>
            </a:endParaRP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1600" b="1" dirty="0">
                <a:solidFill>
                  <a:srgbClr val="2D2E2D"/>
                </a:solidFill>
                <a:latin typeface="+mn-lt"/>
              </a:rPr>
              <a:t>[NEXT 03 – Play by Play] </a:t>
            </a: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2000" b="0" dirty="0" err="1">
                <a:solidFill>
                  <a:srgbClr val="2D2E2D"/>
                </a:solidFill>
                <a:latin typeface="+mn-lt"/>
                <a:cs typeface="Arial" panose="020B0604020202020204" pitchFamily="34" charset="0"/>
              </a:rPr>
              <a:t>PlayByPlay</a:t>
            </a:r>
            <a:r>
              <a:rPr lang="en-US" sz="2000" b="0" dirty="0">
                <a:solidFill>
                  <a:srgbClr val="2D2E2D"/>
                </a:solidFill>
                <a:latin typeface="+mn-lt"/>
                <a:cs typeface="Arial" panose="020B0604020202020204" pitchFamily="34" charset="0"/>
              </a:rPr>
              <a:t> gets all activities for a game, we fetched stats for all games derived from the first Dataset. </a:t>
            </a:r>
            <a:r>
              <a:rPr lang="en-US" sz="2000" dirty="0">
                <a:solidFill>
                  <a:srgbClr val="2D2E2D"/>
                </a:solidFill>
                <a:latin typeface="+mn-lt"/>
                <a:cs typeface="Arial" panose="020B0604020202020204" pitchFamily="34" charset="0"/>
              </a:rPr>
              <a:t>This dataset has about 10M records and can reference the main dataset by GAME_ID.</a:t>
            </a:r>
          </a:p>
          <a:p>
            <a:pPr marL="0" marR="0" lvl="0" indent="0" algn="l" rtl="0">
              <a:lnSpc>
                <a:spcPct val="100000"/>
              </a:lnSpc>
              <a:spcBef>
                <a:spcPts val="0"/>
              </a:spcBef>
              <a:spcAft>
                <a:spcPts val="0"/>
              </a:spcAft>
              <a:buClr>
                <a:srgbClr val="000000"/>
              </a:buClr>
              <a:buSzPts val="1400"/>
              <a:buFont typeface="Arial"/>
              <a:buNone/>
            </a:pPr>
            <a:endParaRPr lang="en-US" sz="1600" dirty="0">
              <a:solidFill>
                <a:srgbClr val="2D2E2D"/>
              </a:solidFill>
              <a:latin typeface="+mn-lt"/>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600" b="1" dirty="0">
                <a:solidFill>
                  <a:srgbClr val="2D2E2D"/>
                </a:solidFill>
                <a:latin typeface="+mn-lt"/>
              </a:rPr>
              <a:t>[NEXT 04 – Player salaries]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b="0" dirty="0">
                <a:solidFill>
                  <a:srgbClr val="2D2E2D"/>
                </a:solidFill>
                <a:latin typeface="+mn-lt"/>
                <a:cs typeface="Arial" panose="020B0604020202020204" pitchFamily="34" charset="0"/>
              </a:rPr>
              <a:t>NBA webservice does not provide the salary data. Historical salary data was drawn from ESPN website and the future salary data from </a:t>
            </a:r>
            <a:r>
              <a:rPr lang="en-US" sz="2000" b="0" dirty="0" err="1">
                <a:solidFill>
                  <a:srgbClr val="2D2E2D"/>
                </a:solidFill>
                <a:latin typeface="+mn-lt"/>
                <a:cs typeface="Arial" panose="020B0604020202020204" pitchFamily="34" charset="0"/>
              </a:rPr>
              <a:t>HoopsHype</a:t>
            </a:r>
            <a:r>
              <a:rPr lang="en-US" sz="2000" b="0" dirty="0">
                <a:solidFill>
                  <a:srgbClr val="2D2E2D"/>
                </a:solidFill>
                <a:latin typeface="+mn-lt"/>
                <a:cs typeface="Arial" panose="020B0604020202020204" pitchFamily="34" charset="0"/>
              </a:rPr>
              <a:t> website. These were obtained using web scraping in python. We are looking at current 489 NBA players.</a:t>
            </a:r>
            <a:r>
              <a:rPr lang="en-US" sz="2000" b="0" i="0" u="none" strike="noStrike" cap="none" dirty="0">
                <a:solidFill>
                  <a:schemeClr val="dk1"/>
                </a:solidFill>
                <a:latin typeface="+mn-lt"/>
                <a:cs typeface="Arial" panose="020B0604020202020204" pitchFamily="34" charset="0"/>
                <a:sym typeface="Arial"/>
              </a:rPr>
              <a:t> </a:t>
            </a:r>
            <a:r>
              <a:rPr lang="en-US" sz="2000" dirty="0">
                <a:solidFill>
                  <a:srgbClr val="2D2E2D"/>
                </a:solidFill>
                <a:latin typeface="+mn-lt"/>
                <a:cs typeface="Arial" panose="020B0604020202020204" pitchFamily="34" charset="0"/>
              </a:rPr>
              <a:t>We can relate this table to the </a:t>
            </a:r>
            <a:r>
              <a:rPr lang="en-US" sz="2000" dirty="0" err="1">
                <a:solidFill>
                  <a:srgbClr val="2D2E2D"/>
                </a:solidFill>
                <a:latin typeface="+mn-lt"/>
                <a:cs typeface="Arial" panose="020B0604020202020204" pitchFamily="34" charset="0"/>
              </a:rPr>
              <a:t>Playergamelogs</a:t>
            </a:r>
            <a:r>
              <a:rPr lang="en-US" sz="2000" dirty="0">
                <a:solidFill>
                  <a:srgbClr val="2D2E2D"/>
                </a:solidFill>
                <a:latin typeface="+mn-lt"/>
                <a:cs typeface="Arial" panose="020B0604020202020204" pitchFamily="34" charset="0"/>
              </a:rPr>
              <a:t> using the Player name and the Season year.</a:t>
            </a:r>
          </a:p>
          <a:p>
            <a:pPr marL="0" marR="0" lvl="0" indent="0" algn="l" rtl="0">
              <a:lnSpc>
                <a:spcPct val="100000"/>
              </a:lnSpc>
              <a:spcBef>
                <a:spcPts val="0"/>
              </a:spcBef>
              <a:spcAft>
                <a:spcPts val="0"/>
              </a:spcAft>
              <a:buClr>
                <a:srgbClr val="000000"/>
              </a:buClr>
              <a:buSzPts val="1400"/>
              <a:buFont typeface="Arial"/>
              <a:buNone/>
            </a:pPr>
            <a:endParaRPr lang="en-US" sz="1600" dirty="0">
              <a:solidFill>
                <a:srgbClr val="2D2E2D"/>
              </a:solidFill>
              <a:latin typeface="+mn-lt"/>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600" b="1" dirty="0">
                <a:solidFill>
                  <a:srgbClr val="2D2E2D"/>
                </a:solidFill>
                <a:latin typeface="+mn-lt"/>
              </a:rPr>
              <a:t>[Just pause for a couple of seconds] </a:t>
            </a: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endParaRPr lang="en-US" sz="1600" dirty="0">
              <a:effectLst/>
              <a:latin typeface="+mn-lt"/>
              <a:ea typeface="Calibri" panose="020F0502020204030204" pitchFamily="34" charset="0"/>
              <a:cs typeface="Times New Roman" panose="02020603050405020304" pitchFamily="18" charset="0"/>
            </a:endParaRP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2000" dirty="0">
                <a:effectLst/>
                <a:latin typeface="+mn-lt"/>
                <a:ea typeface="Calibri" panose="020F0502020204030204" pitchFamily="34" charset="0"/>
                <a:cs typeface="Times New Roman" panose="02020603050405020304" pitchFamily="18" charset="0"/>
              </a:rPr>
              <a:t>This diagram is created only for easy understanding of the schema. Since this is not a normalized database; which would be very expensive for this analysis, the relationship keys are not enforced by any constraint.</a:t>
            </a:r>
            <a:endParaRPr lang="en-US" sz="1600" dirty="0">
              <a:solidFill>
                <a:srgbClr val="2D2E2D"/>
              </a:solidFill>
              <a:latin typeface="+mn-lt"/>
            </a:endParaRPr>
          </a:p>
          <a:p>
            <a:pPr marL="0" marR="0" lvl="0" indent="0" algn="l" rtl="0">
              <a:lnSpc>
                <a:spcPct val="100000"/>
              </a:lnSpc>
              <a:spcBef>
                <a:spcPts val="0"/>
              </a:spcBef>
              <a:spcAft>
                <a:spcPts val="0"/>
              </a:spcAft>
              <a:buClr>
                <a:srgbClr val="000000"/>
              </a:buClr>
              <a:buSzPts val="1400"/>
              <a:buFont typeface="Arial"/>
              <a:buNone/>
            </a:pPr>
            <a:endParaRPr lang="en-US" sz="1600" dirty="0">
              <a:solidFill>
                <a:srgbClr val="2D2E2D"/>
              </a:solidFill>
              <a:latin typeface="+mn-lt"/>
            </a:endParaRPr>
          </a:p>
          <a:p>
            <a:pPr marL="0" marR="0" lvl="0" indent="0" algn="l" rtl="0">
              <a:lnSpc>
                <a:spcPct val="100000"/>
              </a:lnSpc>
              <a:spcBef>
                <a:spcPts val="0"/>
              </a:spcBef>
              <a:spcAft>
                <a:spcPts val="0"/>
              </a:spcAft>
              <a:buClr>
                <a:srgbClr val="000000"/>
              </a:buClr>
              <a:buSzPts val="1400"/>
              <a:buFont typeface="Arial"/>
              <a:buNone/>
            </a:pPr>
            <a:r>
              <a:rPr lang="en-US" sz="1600" b="1" dirty="0">
                <a:solidFill>
                  <a:srgbClr val="2D2E2D"/>
                </a:solidFill>
                <a:latin typeface="+mn-lt"/>
              </a:rPr>
              <a:t>[Next speaker handoff statement]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600" dirty="0">
                <a:latin typeface="+mn-lt"/>
                <a:cs typeface="Arial" panose="020B0604020202020204" pitchFamily="34" charset="0"/>
              </a:rPr>
              <a:t>Now I shall</a:t>
            </a:r>
            <a:r>
              <a:rPr lang="en-US" sz="1600" baseline="0" dirty="0">
                <a:latin typeface="+mn-lt"/>
                <a:cs typeface="Arial" panose="020B0604020202020204" pitchFamily="34" charset="0"/>
              </a:rPr>
              <a:t> hand over to </a:t>
            </a:r>
            <a:r>
              <a:rPr lang="en-US" sz="1600" b="1" i="0" u="none" strike="noStrike" cap="none" dirty="0">
                <a:solidFill>
                  <a:schemeClr val="dk1"/>
                </a:solidFill>
                <a:effectLst/>
                <a:latin typeface="+mn-lt"/>
                <a:ea typeface="Arial"/>
                <a:cs typeface="Arial" panose="020B0604020202020204" pitchFamily="34" charset="0"/>
                <a:sym typeface="Arial"/>
              </a:rPr>
              <a:t>Dennis</a:t>
            </a:r>
          </a:p>
          <a:p>
            <a:pPr marL="0" marR="0" lvl="0" indent="0" algn="l" rtl="0">
              <a:lnSpc>
                <a:spcPct val="100000"/>
              </a:lnSpc>
              <a:spcBef>
                <a:spcPts val="0"/>
              </a:spcBef>
              <a:spcAft>
                <a:spcPts val="0"/>
              </a:spcAft>
              <a:buClr>
                <a:srgbClr val="000000"/>
              </a:buClr>
              <a:buSzPts val="1400"/>
              <a:buFont typeface="Arial"/>
              <a:buNone/>
            </a:pPr>
            <a:endParaRPr lang="en-US" sz="1600" dirty="0">
              <a:solidFill>
                <a:srgbClr val="2D2E2D"/>
              </a:solidFill>
              <a:latin typeface="+mn-lt"/>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600" b="1" i="0" u="none" strike="noStrike" cap="none" dirty="0">
                <a:solidFill>
                  <a:schemeClr val="dk1"/>
                </a:solidFill>
                <a:latin typeface="+mn-lt"/>
                <a:ea typeface="Arial"/>
                <a:cs typeface="Arial"/>
                <a:sym typeface="Arial"/>
              </a:rPr>
              <a:t>[NEXT SLIDE] </a:t>
            </a:r>
            <a:endParaRPr lang="en-US" sz="2400" dirty="0">
              <a:latin typeface="+mn-lt"/>
            </a:endParaRPr>
          </a:p>
          <a:p>
            <a:pPr marL="0" lvl="0" indent="0" algn="l" rtl="0">
              <a:lnSpc>
                <a:spcPct val="100000"/>
              </a:lnSpc>
              <a:spcBef>
                <a:spcPts val="0"/>
              </a:spcBef>
              <a:spcAft>
                <a:spcPts val="0"/>
              </a:spcAft>
              <a:buSzPts val="1400"/>
              <a:buNone/>
            </a:pPr>
            <a:endParaRPr lang="en-US" sz="2400" dirty="0">
              <a:latin typeface="+mn-lt"/>
            </a:endParaRPr>
          </a:p>
          <a:p>
            <a:endParaRPr lang="en-CA" sz="2400" dirty="0">
              <a:latin typeface="+mn-lt"/>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6</a:t>
            </a:fld>
            <a:endParaRPr lang="ko-KR" altLang="en-US"/>
          </a:p>
        </p:txBody>
      </p:sp>
    </p:spTree>
    <p:extLst>
      <p:ext uri="{BB962C8B-B14F-4D97-AF65-F5344CB8AC3E}">
        <p14:creationId xmlns:p14="http://schemas.microsoft.com/office/powerpoint/2010/main" val="41798973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0000" lnSpcReduction="20000"/>
          </a:bodyPr>
          <a:lstStyle/>
          <a:p>
            <a:pPr marL="0" latinLnBrk="0"/>
            <a:r>
              <a:rPr lang="en-US" sz="1400" b="1" i="0" u="none" strike="noStrike" cap="none" dirty="0">
                <a:solidFill>
                  <a:schemeClr val="dk1"/>
                </a:solidFill>
                <a:effectLst/>
                <a:latin typeface="+mn-lt"/>
                <a:ea typeface="Arial"/>
                <a:cs typeface="Arial"/>
                <a:sym typeface="Arial"/>
              </a:rPr>
              <a:t>[Cindy to take over]</a:t>
            </a:r>
            <a:endParaRPr lang="en-US" sz="1400" b="0" i="0" u="none" strike="noStrike" cap="none" dirty="0">
              <a:solidFill>
                <a:schemeClr val="dk1"/>
              </a:solidFill>
              <a:effectLst/>
              <a:latin typeface="+mn-lt"/>
              <a:ea typeface="Arial"/>
              <a:cs typeface="Arial"/>
              <a:sym typeface="Arial"/>
            </a:endParaRPr>
          </a:p>
          <a:p>
            <a:pPr marL="0" latinLnBrk="0"/>
            <a:r>
              <a:rPr lang="en-US" sz="1400" b="0" i="0" u="none" strike="noStrike" cap="none" dirty="0">
                <a:solidFill>
                  <a:schemeClr val="dk1"/>
                </a:solidFill>
                <a:effectLst/>
                <a:latin typeface="+mn-lt"/>
                <a:ea typeface="Arial"/>
                <a:cs typeface="Arial"/>
                <a:sym typeface="Arial"/>
              </a:rPr>
              <a:t>Thank you, </a:t>
            </a:r>
            <a:r>
              <a:rPr lang="en-US" sz="1400" b="1" i="0" u="none" strike="noStrike" cap="none" dirty="0" err="1">
                <a:solidFill>
                  <a:schemeClr val="dk1"/>
                </a:solidFill>
                <a:effectLst/>
                <a:latin typeface="+mn-lt"/>
                <a:ea typeface="Arial"/>
                <a:cs typeface="Arial"/>
                <a:sym typeface="Arial"/>
              </a:rPr>
              <a:t>Bhavika</a:t>
            </a:r>
            <a:r>
              <a:rPr lang="en-US" sz="1400" b="0" i="0" u="none" strike="noStrike" cap="none" dirty="0">
                <a:solidFill>
                  <a:schemeClr val="dk1"/>
                </a:solidFill>
                <a:effectLst/>
                <a:latin typeface="+mn-lt"/>
                <a:ea typeface="Arial"/>
                <a:cs typeface="Arial"/>
                <a:sym typeface="Arial"/>
              </a:rPr>
              <a:t>. </a:t>
            </a:r>
            <a:r>
              <a:rPr lang="en-US" sz="1400" baseline="0" dirty="0">
                <a:latin typeface="+mn-lt"/>
              </a:rPr>
              <a:t>I will continue on to the next part of </a:t>
            </a:r>
            <a:r>
              <a:rPr lang="en-US" sz="1400" b="1" i="0" u="none" strike="noStrike" cap="none" dirty="0">
                <a:solidFill>
                  <a:schemeClr val="dk1"/>
                </a:solidFill>
                <a:effectLst/>
                <a:latin typeface="+mn-lt"/>
                <a:ea typeface="Arial"/>
                <a:cs typeface="Arial"/>
                <a:sym typeface="Arial"/>
              </a:rPr>
              <a:t>Initial Analysis</a:t>
            </a:r>
            <a:r>
              <a:rPr lang="en-US" sz="1400" baseline="0" dirty="0">
                <a:latin typeface="+mn-lt"/>
              </a:rPr>
              <a:t>.</a:t>
            </a:r>
            <a:endParaRPr lang="en-US" sz="1400" dirty="0">
              <a:latin typeface="+mn-lt"/>
            </a:endParaRPr>
          </a:p>
          <a:p>
            <a:pPr marL="0" marR="0" lvl="0" indent="0" algn="l" rtl="0" latinLnBrk="0">
              <a:lnSpc>
                <a:spcPct val="100000"/>
              </a:lnSpc>
              <a:spcBef>
                <a:spcPts val="0"/>
              </a:spcBef>
              <a:spcAft>
                <a:spcPts val="0"/>
              </a:spcAft>
              <a:buClr>
                <a:srgbClr val="000000"/>
              </a:buClr>
              <a:buSzPts val="1400"/>
              <a:buFont typeface="Arial"/>
              <a:buNone/>
            </a:pPr>
            <a:endParaRPr lang="en-US" sz="1400" b="1" dirty="0">
              <a:solidFill>
                <a:srgbClr val="2D2E2D"/>
              </a:solidFill>
              <a:latin typeface="+mn-lt"/>
            </a:endParaRPr>
          </a:p>
          <a:p>
            <a:pPr marL="0" marR="0" lvl="0" indent="0" algn="l" rtl="0" latinLnBrk="0">
              <a:lnSpc>
                <a:spcPct val="100000"/>
              </a:lnSpc>
              <a:spcBef>
                <a:spcPts val="0"/>
              </a:spcBef>
              <a:spcAft>
                <a:spcPts val="0"/>
              </a:spcAft>
              <a:buClr>
                <a:srgbClr val="000000"/>
              </a:buClr>
              <a:buSzPts val="1400"/>
              <a:buFont typeface="Arial"/>
              <a:buNone/>
            </a:pPr>
            <a:r>
              <a:rPr lang="en-US" sz="1400" b="1" dirty="0">
                <a:solidFill>
                  <a:srgbClr val="2D2E2D"/>
                </a:solidFill>
                <a:latin typeface="+mn-lt"/>
              </a:rPr>
              <a:t>[NEXT 01 – The slide is to show the topic for our study] </a:t>
            </a:r>
          </a:p>
          <a:p>
            <a:pPr marL="171450" marR="0" lvl="0" indent="-171450" algn="l" rtl="0" latinLnBrk="0">
              <a:lnSpc>
                <a:spcPct val="100000"/>
              </a:lnSpc>
              <a:spcBef>
                <a:spcPts val="0"/>
              </a:spcBef>
              <a:spcAft>
                <a:spcPts val="0"/>
              </a:spcAft>
              <a:buClr>
                <a:srgbClr val="000000"/>
              </a:buClr>
              <a:buSzPts val="1400"/>
              <a:buFont typeface="Arial" panose="020B0604020202020204" pitchFamily="34" charset="0"/>
              <a:buChar char="•"/>
            </a:pPr>
            <a:endParaRPr lang="en-US" sz="1400" dirty="0">
              <a:solidFill>
                <a:srgbClr val="2D2E2D"/>
              </a:solidFill>
              <a:latin typeface="+mn-lt"/>
            </a:endParaRPr>
          </a:p>
          <a:p>
            <a:pPr marL="171450" marR="0" lvl="0" indent="-171450" algn="l" rtl="0" latinLnBrk="0">
              <a:lnSpc>
                <a:spcPct val="100000"/>
              </a:lnSpc>
              <a:spcBef>
                <a:spcPts val="0"/>
              </a:spcBef>
              <a:spcAft>
                <a:spcPts val="0"/>
              </a:spcAft>
              <a:buClr>
                <a:srgbClr val="000000"/>
              </a:buClr>
              <a:buSzPts val="1400"/>
              <a:buFont typeface="Arial" panose="020B0604020202020204" pitchFamily="34" charset="0"/>
              <a:buChar char="•"/>
            </a:pPr>
            <a:r>
              <a:rPr lang="en-US" sz="1400" dirty="0">
                <a:solidFill>
                  <a:srgbClr val="2D2E2D"/>
                </a:solidFill>
                <a:latin typeface="+mn-lt"/>
              </a:rPr>
              <a:t>First, we determine the most efficient players for Toronto Raptors in the season 2019-20. The Player Efficiency Rating (PER) is introduced in our analysis.</a:t>
            </a:r>
          </a:p>
          <a:p>
            <a:pPr marL="171450" marR="0" lvl="0" indent="-171450" algn="l" rtl="0" latinLnBrk="0">
              <a:lnSpc>
                <a:spcPct val="100000"/>
              </a:lnSpc>
              <a:spcBef>
                <a:spcPts val="0"/>
              </a:spcBef>
              <a:spcAft>
                <a:spcPts val="0"/>
              </a:spcAft>
              <a:buClr>
                <a:srgbClr val="000000"/>
              </a:buClr>
              <a:buSzPts val="1400"/>
              <a:buFont typeface="Arial" panose="020B0604020202020204" pitchFamily="34" charset="0"/>
              <a:buChar char="•"/>
            </a:pPr>
            <a:endParaRPr lang="en-US" sz="1400" dirty="0">
              <a:solidFill>
                <a:srgbClr val="2D2E2D"/>
              </a:solidFill>
              <a:latin typeface="+mn-lt"/>
            </a:endParaRPr>
          </a:p>
          <a:p>
            <a:pPr marL="171450" marR="0" lvl="0" indent="-17145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400" kern="1200" dirty="0">
                <a:solidFill>
                  <a:srgbClr val="2D2E2D"/>
                </a:solidFill>
                <a:latin typeface="+mn-lt"/>
                <a:ea typeface="+mn-ea"/>
                <a:cs typeface="+mn-cs"/>
              </a:rPr>
              <a:t>PER is </a:t>
            </a:r>
            <a:r>
              <a:rPr lang="en-US" sz="1400" u="none" kern="1200" dirty="0">
                <a:solidFill>
                  <a:srgbClr val="2D2E2D"/>
                </a:solidFill>
                <a:latin typeface="+mn-lt"/>
                <a:ea typeface="+mn-ea"/>
                <a:cs typeface="+mn-cs"/>
                <a:hlinkClick r:id="rId3" tooltip="John Hollinger">
                  <a:extLst>
                    <a:ext uri="{A12FA001-AC4F-418D-AE19-62706E023703}">
                      <ahyp:hlinkClr xmlns:ahyp="http://schemas.microsoft.com/office/drawing/2018/hyperlinkcolor" val="tx"/>
                    </a:ext>
                  </a:extLst>
                </a:hlinkClick>
              </a:rPr>
              <a:t>John Hollinger</a:t>
            </a:r>
            <a:r>
              <a:rPr lang="en-US" sz="1400" u="none" kern="1200" dirty="0">
                <a:solidFill>
                  <a:srgbClr val="2D2E2D"/>
                </a:solidFill>
                <a:latin typeface="+mn-lt"/>
                <a:ea typeface="+mn-ea"/>
                <a:cs typeface="+mn-cs"/>
              </a:rPr>
              <a:t>'s </a:t>
            </a:r>
            <a:r>
              <a:rPr lang="en-US" sz="1400" kern="1200" dirty="0">
                <a:solidFill>
                  <a:srgbClr val="2D2E2D"/>
                </a:solidFill>
                <a:latin typeface="+mn-lt"/>
                <a:ea typeface="+mn-ea"/>
                <a:cs typeface="+mn-cs"/>
              </a:rPr>
              <a:t>all-in-one </a:t>
            </a:r>
            <a:r>
              <a:rPr lang="en-US" sz="1400" kern="1200" dirty="0">
                <a:solidFill>
                  <a:srgbClr val="2D2E2D"/>
                </a:solidFill>
                <a:latin typeface="+mn-lt"/>
                <a:ea typeface="+mn-ea"/>
                <a:cs typeface="+mn-cs"/>
                <a:hlinkClick r:id="rId4" tooltip="Basketball">
                  <a:extLst>
                    <a:ext uri="{A12FA001-AC4F-418D-AE19-62706E023703}">
                      <ahyp:hlinkClr xmlns:ahyp="http://schemas.microsoft.com/office/drawing/2018/hyperlinkcolor" val="tx"/>
                    </a:ext>
                  </a:extLst>
                </a:hlinkClick>
              </a:rPr>
              <a:t>basketball</a:t>
            </a:r>
            <a:r>
              <a:rPr lang="en-US" sz="1400" kern="1200" dirty="0">
                <a:solidFill>
                  <a:srgbClr val="2D2E2D"/>
                </a:solidFill>
                <a:latin typeface="+mn-lt"/>
                <a:ea typeface="+mn-ea"/>
                <a:cs typeface="+mn-cs"/>
              </a:rPr>
              <a:t> rating, which attempts to boil down all of a player's contributions into one number. Here is the formula.</a:t>
            </a:r>
            <a:endParaRPr lang="en-US" sz="1400" dirty="0">
              <a:solidFill>
                <a:srgbClr val="2D2E2D"/>
              </a:solidFill>
              <a:latin typeface="+mn-lt"/>
            </a:endParaRPr>
          </a:p>
          <a:p>
            <a:pPr marL="0" marR="0" lvl="0" indent="0" algn="l" rtl="0" latinLnBrk="0">
              <a:lnSpc>
                <a:spcPct val="100000"/>
              </a:lnSpc>
              <a:spcBef>
                <a:spcPts val="0"/>
              </a:spcBef>
              <a:spcAft>
                <a:spcPts val="0"/>
              </a:spcAft>
              <a:buClr>
                <a:srgbClr val="000000"/>
              </a:buClr>
              <a:buSzPts val="1400"/>
              <a:buFont typeface="Arial" panose="020B0604020202020204" pitchFamily="34" charset="0"/>
              <a:buNone/>
            </a:pPr>
            <a:endParaRPr lang="en-US" sz="1400" dirty="0">
              <a:solidFill>
                <a:srgbClr val="2D2E2D"/>
              </a:solidFill>
              <a:latin typeface="+mn-lt"/>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r>
              <a:rPr lang="en-US" sz="1400" b="1" dirty="0">
                <a:solidFill>
                  <a:srgbClr val="2D2E2D"/>
                </a:solidFill>
                <a:latin typeface="+mn-lt"/>
              </a:rPr>
              <a:t>[NEXT 02 – The slide is to show the formula] </a:t>
            </a:r>
          </a:p>
          <a:p>
            <a:pPr marL="171450" marR="0" lvl="0" indent="-171450" algn="l" rtl="0" latinLnBrk="0">
              <a:lnSpc>
                <a:spcPct val="100000"/>
              </a:lnSpc>
              <a:spcBef>
                <a:spcPts val="0"/>
              </a:spcBef>
              <a:spcAft>
                <a:spcPts val="0"/>
              </a:spcAft>
              <a:buClr>
                <a:srgbClr val="000000"/>
              </a:buClr>
              <a:buSzPts val="1400"/>
              <a:buFont typeface="Arial" panose="020B0604020202020204" pitchFamily="34" charset="0"/>
              <a:buChar char="•"/>
            </a:pPr>
            <a:endParaRPr lang="en-US" sz="1400" kern="1200" dirty="0">
              <a:solidFill>
                <a:srgbClr val="2D2E2D"/>
              </a:solidFill>
              <a:latin typeface="+mn-lt"/>
              <a:ea typeface="+mn-ea"/>
              <a:cs typeface="+mn-cs"/>
            </a:endParaRPr>
          </a:p>
          <a:p>
            <a:pPr marL="171450" marR="0" lvl="0" indent="-171450" algn="l" rtl="0" latinLnBrk="0">
              <a:lnSpc>
                <a:spcPct val="100000"/>
              </a:lnSpc>
              <a:spcBef>
                <a:spcPts val="0"/>
              </a:spcBef>
              <a:spcAft>
                <a:spcPts val="0"/>
              </a:spcAft>
              <a:buClr>
                <a:srgbClr val="000000"/>
              </a:buClr>
              <a:buSzPts val="1400"/>
              <a:buFont typeface="Arial" panose="020B0604020202020204" pitchFamily="34" charset="0"/>
              <a:buChar char="•"/>
            </a:pPr>
            <a:r>
              <a:rPr lang="en-US" sz="2000" b="0" i="0" dirty="0">
                <a:solidFill>
                  <a:srgbClr val="202122"/>
                </a:solidFill>
                <a:effectLst/>
                <a:latin typeface="+mn-lt"/>
              </a:rPr>
              <a:t>PER takes into account accomplishments, such as field goals, free throws, 3-pointers, assists, rebounds, blocks and steals, and negative results, such as missed shots, turnovers and personal fouls. The formula adds positive stats and subtracts negative ones through a statistical point value system. The rating for each player is then adjusted to a per-minute basis.</a:t>
            </a:r>
          </a:p>
          <a:p>
            <a:pPr marL="171450" marR="0" lvl="0" indent="-171450" algn="l" rtl="0" latinLnBrk="0">
              <a:lnSpc>
                <a:spcPct val="100000"/>
              </a:lnSpc>
              <a:spcBef>
                <a:spcPts val="0"/>
              </a:spcBef>
              <a:spcAft>
                <a:spcPts val="0"/>
              </a:spcAft>
              <a:buClr>
                <a:srgbClr val="000000"/>
              </a:buClr>
              <a:buSzPts val="1400"/>
              <a:buFont typeface="Arial" panose="020B0604020202020204" pitchFamily="34" charset="0"/>
              <a:buChar char="•"/>
            </a:pPr>
            <a:endParaRPr lang="en-US" sz="2000" b="0" i="0" dirty="0">
              <a:solidFill>
                <a:srgbClr val="202122"/>
              </a:solidFill>
              <a:effectLst/>
              <a:latin typeface="+mn-lt"/>
            </a:endParaRPr>
          </a:p>
          <a:p>
            <a:pPr marL="171450" marR="0" lvl="0" indent="-171450" algn="l" rtl="0" latinLnBrk="0">
              <a:lnSpc>
                <a:spcPct val="100000"/>
              </a:lnSpc>
              <a:spcBef>
                <a:spcPts val="0"/>
              </a:spcBef>
              <a:spcAft>
                <a:spcPts val="0"/>
              </a:spcAft>
              <a:buClr>
                <a:srgbClr val="000000"/>
              </a:buClr>
              <a:buSzPts val="1400"/>
              <a:buFont typeface="Arial" panose="020B0604020202020204" pitchFamily="34" charset="0"/>
              <a:buChar char="•"/>
            </a:pPr>
            <a:r>
              <a:rPr lang="en-US" sz="2000" b="0" i="0" dirty="0">
                <a:solidFill>
                  <a:srgbClr val="202122"/>
                </a:solidFill>
                <a:effectLst/>
                <a:latin typeface="+mn-lt"/>
              </a:rPr>
              <a:t>There are other PER formulas as well which may be different from the one we use.</a:t>
            </a:r>
          </a:p>
          <a:p>
            <a:pPr marL="0" marR="0" lvl="0" indent="0" algn="l" rtl="0" latinLnBrk="0">
              <a:lnSpc>
                <a:spcPct val="100000"/>
              </a:lnSpc>
              <a:spcBef>
                <a:spcPts val="0"/>
              </a:spcBef>
              <a:spcAft>
                <a:spcPts val="0"/>
              </a:spcAft>
              <a:buClr>
                <a:srgbClr val="000000"/>
              </a:buClr>
              <a:buSzPts val="1400"/>
              <a:buFont typeface="Arial" panose="020B0604020202020204" pitchFamily="34" charset="0"/>
              <a:buNone/>
            </a:pPr>
            <a:endParaRPr lang="en-US" sz="1400" dirty="0">
              <a:solidFill>
                <a:srgbClr val="2D2E2D"/>
              </a:solidFill>
              <a:latin typeface="+mn-lt"/>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r>
              <a:rPr lang="en-US" sz="1400" b="1" dirty="0">
                <a:solidFill>
                  <a:srgbClr val="2D2E2D"/>
                </a:solidFill>
                <a:latin typeface="+mn-lt"/>
              </a:rPr>
              <a:t>[NEXT 03 – Player Performance Graph] </a:t>
            </a:r>
          </a:p>
          <a:p>
            <a:pPr marL="0" marR="0" lvl="0" indent="0" algn="l" rtl="0" latinLnBrk="0">
              <a:lnSpc>
                <a:spcPct val="100000"/>
              </a:lnSpc>
              <a:spcBef>
                <a:spcPts val="0"/>
              </a:spcBef>
              <a:spcAft>
                <a:spcPts val="0"/>
              </a:spcAft>
              <a:buClr>
                <a:srgbClr val="000000"/>
              </a:buClr>
              <a:buSzPts val="1400"/>
              <a:buFont typeface="Arial" panose="020B0604020202020204" pitchFamily="34" charset="0"/>
              <a:buNone/>
            </a:pPr>
            <a:endParaRPr lang="en-US" sz="1400" dirty="0">
              <a:solidFill>
                <a:srgbClr val="2D2E2D"/>
              </a:solidFill>
              <a:latin typeface="+mn-lt"/>
            </a:endParaRPr>
          </a:p>
          <a:p>
            <a:pPr marL="171450" marR="0" lvl="0" indent="-171450" algn="l" rtl="0" latinLnBrk="0">
              <a:lnSpc>
                <a:spcPct val="100000"/>
              </a:lnSpc>
              <a:spcBef>
                <a:spcPts val="0"/>
              </a:spcBef>
              <a:spcAft>
                <a:spcPts val="0"/>
              </a:spcAft>
              <a:buClr>
                <a:srgbClr val="000000"/>
              </a:buClr>
              <a:buSzPts val="1400"/>
              <a:buFont typeface="Arial" panose="020B0604020202020204" pitchFamily="34" charset="0"/>
              <a:buChar char="•"/>
            </a:pPr>
            <a:r>
              <a:rPr lang="en-US" sz="1400" dirty="0">
                <a:solidFill>
                  <a:srgbClr val="2D2E2D"/>
                </a:solidFill>
                <a:latin typeface="+mn-lt"/>
              </a:rPr>
              <a:t>This graph shows the top 10 Player Efficiency Rating for Toronto Raptors in the Season 2019-20. The horizontal axis is the player names. The vertical axis is the PER number for each player. The analysis includes both Regular and Playoffs. </a:t>
            </a: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endParaRPr lang="en-US" sz="1400" kern="1200" dirty="0">
              <a:solidFill>
                <a:srgbClr val="2D2E2D"/>
              </a:solidFill>
              <a:latin typeface="+mn-lt"/>
              <a:ea typeface="+mn-ea"/>
              <a:cs typeface="+mn-cs"/>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r>
              <a:rPr lang="en-US" sz="1400" b="1" dirty="0">
                <a:solidFill>
                  <a:srgbClr val="2D2E2D"/>
                </a:solidFill>
                <a:latin typeface="+mn-lt"/>
              </a:rPr>
              <a:t>[NEXT 04 – Jersey] </a:t>
            </a: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endParaRPr lang="en-US" sz="1400" kern="1200" dirty="0">
              <a:solidFill>
                <a:srgbClr val="2D2E2D"/>
              </a:solidFill>
              <a:latin typeface="+mn-lt"/>
              <a:ea typeface="+mn-ea"/>
              <a:cs typeface="+mn-cs"/>
            </a:endParaRPr>
          </a:p>
          <a:p>
            <a:pPr marL="171450" marR="0" lvl="0" indent="-17145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400" kern="1200" dirty="0">
                <a:solidFill>
                  <a:srgbClr val="2D2E2D"/>
                </a:solidFill>
                <a:latin typeface="+mn-lt"/>
                <a:ea typeface="+mn-ea"/>
                <a:cs typeface="+mn-cs"/>
              </a:rPr>
              <a:t>The Jersey number is highlighted for each player under the photo. </a:t>
            </a: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endParaRPr lang="en-US" sz="1400" kern="1200" dirty="0">
              <a:solidFill>
                <a:srgbClr val="2D2E2D"/>
              </a:solidFill>
              <a:latin typeface="+mn-lt"/>
              <a:ea typeface="+mn-ea"/>
              <a:cs typeface="+mn-cs"/>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r>
              <a:rPr lang="en-US" sz="1400" b="1" dirty="0">
                <a:solidFill>
                  <a:srgbClr val="2D2E2D"/>
                </a:solidFill>
                <a:latin typeface="+mn-lt"/>
              </a:rPr>
              <a:t>[NEXT 05 – Serge] </a:t>
            </a: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endParaRPr lang="en-US" sz="1400" kern="1200" dirty="0">
              <a:solidFill>
                <a:srgbClr val="2D2E2D"/>
              </a:solidFill>
              <a:latin typeface="+mn-lt"/>
              <a:ea typeface="+mn-ea"/>
              <a:cs typeface="+mn-cs"/>
            </a:endParaRPr>
          </a:p>
          <a:p>
            <a:pPr marL="171450" marR="0" lvl="0" indent="-17145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400" kern="1200" dirty="0">
                <a:solidFill>
                  <a:srgbClr val="2D2E2D"/>
                </a:solidFill>
                <a:latin typeface="+mn-lt"/>
                <a:ea typeface="+mn-ea"/>
                <a:cs typeface="+mn-cs"/>
              </a:rPr>
              <a:t>From the PER calculation, Serge ranked No.1 in the season 2019-20 with a value of 21.50.</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latin typeface="+mn-lt"/>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mn-lt"/>
                <a:ea typeface="Arial"/>
                <a:cs typeface="Arial"/>
                <a:sym typeface="Arial"/>
              </a:rPr>
              <a:t>[NEXT SLIDE] </a:t>
            </a:r>
          </a:p>
          <a:p>
            <a:pPr marL="171450" marR="0" lvl="0" indent="-17145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400" kern="1200" dirty="0">
                <a:solidFill>
                  <a:srgbClr val="2D2E2D"/>
                </a:solidFill>
                <a:latin typeface="+mn-lt"/>
                <a:ea typeface="+mn-ea"/>
                <a:cs typeface="+mn-cs"/>
              </a:rPr>
              <a:t>Then, we calculated Player Impact Estimate (PIE) value. </a:t>
            </a:r>
            <a:r>
              <a:rPr lang="en-US" sz="2000" b="0" i="0" dirty="0">
                <a:solidFill>
                  <a:srgbClr val="111111"/>
                </a:solidFill>
                <a:effectLst/>
                <a:latin typeface="+mn-lt"/>
              </a:rPr>
              <a:t>The PIE formula compiles everything a single player does in a game -- points scored, rebounds, blocks, missed free throws etc. -- and weighs that number against the same stats generated by everyone in that same game.</a:t>
            </a:r>
          </a:p>
          <a:p>
            <a:pPr marL="171450" marR="0" lvl="0" indent="-17145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2000" b="0" i="0" kern="1200" dirty="0">
                <a:solidFill>
                  <a:srgbClr val="111111"/>
                </a:solidFill>
                <a:effectLst/>
                <a:latin typeface="+mn-lt"/>
                <a:ea typeface="+mn-ea"/>
                <a:cs typeface="+mn-cs"/>
              </a:rPr>
              <a:t>Here is the formula.</a:t>
            </a:r>
          </a:p>
          <a:p>
            <a:pPr marL="171450" marR="0" lvl="0" indent="-17145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400" dirty="0">
                <a:solidFill>
                  <a:srgbClr val="2D2E2D"/>
                </a:solidFill>
                <a:latin typeface="+mn-lt"/>
              </a:rPr>
              <a:t>This graph shows the top 10 </a:t>
            </a:r>
            <a:r>
              <a:rPr lang="en-US" sz="1400" kern="1200" dirty="0">
                <a:solidFill>
                  <a:srgbClr val="2D2E2D"/>
                </a:solidFill>
                <a:latin typeface="+mn-lt"/>
                <a:ea typeface="+mn-ea"/>
                <a:cs typeface="+mn-cs"/>
              </a:rPr>
              <a:t>Player Impact Estimate </a:t>
            </a:r>
            <a:r>
              <a:rPr lang="en-US" sz="1400" dirty="0">
                <a:solidFill>
                  <a:srgbClr val="2D2E2D"/>
                </a:solidFill>
                <a:latin typeface="+mn-lt"/>
              </a:rPr>
              <a:t>for Toronto Raptors in the Season 2019-20. The horizontal axis is the player names. The vertical axis is the PIE number for each player. The analysis includes both Regular and Playoffs. </a:t>
            </a:r>
          </a:p>
          <a:p>
            <a:pPr marL="171450" marR="0" lvl="0" indent="-17145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400" dirty="0">
                <a:solidFill>
                  <a:srgbClr val="2D2E2D"/>
                </a:solidFill>
                <a:latin typeface="+mn-lt"/>
              </a:rPr>
              <a:t>From the PIE chart, Kyle had the highest PIE with a value of 17.9.</a:t>
            </a:r>
          </a:p>
          <a:p>
            <a:pPr marL="171450" marR="0" lvl="0" indent="-17145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endParaRPr lang="en-US" sz="1400" kern="1200" dirty="0">
              <a:solidFill>
                <a:srgbClr val="2D2E2D"/>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400" dirty="0">
              <a:latin typeface="+mn-lt"/>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7</a:t>
            </a:fld>
            <a:endParaRPr lang="ko-KR" altLang="en-US"/>
          </a:p>
        </p:txBody>
      </p:sp>
    </p:spTree>
    <p:extLst>
      <p:ext uri="{BB962C8B-B14F-4D97-AF65-F5344CB8AC3E}">
        <p14:creationId xmlns:p14="http://schemas.microsoft.com/office/powerpoint/2010/main" val="20911406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pPr marL="0" marR="0" lvl="0" indent="0" algn="l" defTabSz="995690" rtl="0" eaLnBrk="1" fontAlgn="auto" latinLnBrk="0" hangingPunct="1">
              <a:lnSpc>
                <a:spcPct val="100000"/>
              </a:lnSpc>
              <a:spcBef>
                <a:spcPts val="0"/>
              </a:spcBef>
              <a:spcAft>
                <a:spcPts val="0"/>
              </a:spcAft>
              <a:buClrTx/>
              <a:buSzPts val="1400"/>
              <a:buFontTx/>
              <a:buNone/>
              <a:tabLst/>
              <a:defRPr/>
            </a:pPr>
            <a:r>
              <a:rPr lang="en-US" sz="1800" b="1" dirty="0">
                <a:solidFill>
                  <a:srgbClr val="2D2E2D"/>
                </a:solidFill>
              </a:rPr>
              <a:t>[Next speaker - Dennis]</a:t>
            </a:r>
          </a:p>
          <a:p>
            <a:pPr marL="0" lvl="0" indent="0" algn="l" rtl="0" latinLnBrk="0">
              <a:lnSpc>
                <a:spcPct val="100000"/>
              </a:lnSpc>
              <a:spcBef>
                <a:spcPts val="0"/>
              </a:spcBef>
              <a:spcAft>
                <a:spcPts val="0"/>
              </a:spcAft>
              <a:buSzPts val="1400"/>
              <a:buNone/>
            </a:pPr>
            <a:endParaRPr lang="en-US" sz="1800" dirty="0"/>
          </a:p>
          <a:p>
            <a:pPr marL="0" lvl="0" indent="0" algn="l" rtl="0" latinLnBrk="0">
              <a:lnSpc>
                <a:spcPct val="100000"/>
              </a:lnSpc>
              <a:spcBef>
                <a:spcPts val="0"/>
              </a:spcBef>
              <a:spcAft>
                <a:spcPts val="0"/>
              </a:spcAft>
              <a:buSzPts val="1400"/>
              <a:buNone/>
            </a:pPr>
            <a:r>
              <a:rPr lang="en-US" sz="1800" dirty="0"/>
              <a:t>For our player analysis, we compared the performance of these 3 models (Logistic Regression, Decision Tree, Random Forest) to 4 metrics:</a:t>
            </a:r>
          </a:p>
          <a:p>
            <a:pPr marL="0" lvl="0" indent="0" algn="l" rtl="0" latinLnBrk="0">
              <a:lnSpc>
                <a:spcPct val="100000"/>
              </a:lnSpc>
              <a:spcBef>
                <a:spcPts val="0"/>
              </a:spcBef>
              <a:spcAft>
                <a:spcPts val="0"/>
              </a:spcAft>
              <a:buSzPts val="1400"/>
              <a:buNone/>
            </a:pPr>
            <a:endParaRPr lang="en-US" sz="1800" dirty="0"/>
          </a:p>
          <a:p>
            <a:pPr marL="0" lvl="0" indent="0" algn="l" rtl="0" latinLnBrk="0">
              <a:lnSpc>
                <a:spcPct val="100000"/>
              </a:lnSpc>
              <a:spcBef>
                <a:spcPts val="0"/>
              </a:spcBef>
              <a:spcAft>
                <a:spcPts val="0"/>
              </a:spcAft>
              <a:buSzPts val="1400"/>
              <a:buNone/>
            </a:pPr>
            <a:r>
              <a:rPr lang="en-US" sz="2000" b="1" i="0" u="none" strike="noStrike" cap="none" dirty="0">
                <a:solidFill>
                  <a:schemeClr val="dk1"/>
                </a:solidFill>
                <a:latin typeface="Arial"/>
                <a:ea typeface="Arial"/>
                <a:cs typeface="Arial"/>
                <a:sym typeface="Arial"/>
              </a:rPr>
              <a:t>[NEXT 01 - show graph]</a:t>
            </a:r>
            <a:endParaRPr lang="en-US" sz="1800" dirty="0"/>
          </a:p>
          <a:p>
            <a:pPr marL="0" lvl="0" indent="0" algn="l" rtl="0" latinLnBrk="0">
              <a:lnSpc>
                <a:spcPct val="100000"/>
              </a:lnSpc>
              <a:spcBef>
                <a:spcPts val="0"/>
              </a:spcBef>
              <a:spcAft>
                <a:spcPts val="0"/>
              </a:spcAft>
              <a:buSzPts val="1400"/>
              <a:buNone/>
            </a:pPr>
            <a:r>
              <a:rPr lang="en-US" sz="1800" dirty="0"/>
              <a:t>Accuracy –  How well the model make True predictions </a:t>
            </a:r>
          </a:p>
          <a:p>
            <a:pPr marL="0" lvl="0" indent="0" algn="l" rtl="0" latinLnBrk="0">
              <a:lnSpc>
                <a:spcPct val="100000"/>
              </a:lnSpc>
              <a:spcBef>
                <a:spcPts val="0"/>
              </a:spcBef>
              <a:spcAft>
                <a:spcPts val="0"/>
              </a:spcAft>
              <a:buSzPts val="1400"/>
              <a:buNone/>
            </a:pPr>
            <a:r>
              <a:rPr lang="en-US" sz="1800" dirty="0"/>
              <a:t>F1-Score -  How well the model make Negative predictions</a:t>
            </a:r>
          </a:p>
          <a:p>
            <a:pPr marL="0" lvl="0" indent="0" algn="l" rtl="0" latinLnBrk="0">
              <a:lnSpc>
                <a:spcPct val="100000"/>
              </a:lnSpc>
              <a:spcBef>
                <a:spcPts val="0"/>
              </a:spcBef>
              <a:spcAft>
                <a:spcPts val="0"/>
              </a:spcAft>
              <a:buSzPts val="1400"/>
              <a:buNone/>
            </a:pPr>
            <a:r>
              <a:rPr lang="en-US" sz="1800" dirty="0"/>
              <a:t>Sensitivity - The test of confirming True Positives. </a:t>
            </a:r>
          </a:p>
          <a:p>
            <a:pPr marL="0" lvl="0" indent="0" algn="l" rtl="0" latinLnBrk="0">
              <a:lnSpc>
                <a:spcPct val="100000"/>
              </a:lnSpc>
              <a:spcBef>
                <a:spcPts val="0"/>
              </a:spcBef>
              <a:spcAft>
                <a:spcPts val="0"/>
              </a:spcAft>
              <a:buSzPts val="1400"/>
              <a:buNone/>
            </a:pPr>
            <a:r>
              <a:rPr lang="en-US" sz="1800" dirty="0"/>
              <a:t>Specificity – The test of confirming True Negatives</a:t>
            </a:r>
          </a:p>
          <a:p>
            <a:pPr marL="0" lvl="0" indent="0" algn="l" rtl="0" latinLnBrk="0">
              <a:lnSpc>
                <a:spcPct val="100000"/>
              </a:lnSpc>
              <a:spcBef>
                <a:spcPts val="0"/>
              </a:spcBef>
              <a:spcAft>
                <a:spcPts val="0"/>
              </a:spcAft>
              <a:buSzPts val="1400"/>
              <a:buNone/>
            </a:pPr>
            <a:endParaRPr lang="en-US" sz="1800" dirty="0"/>
          </a:p>
          <a:p>
            <a:pPr marL="0" lvl="0" indent="0" algn="l" rtl="0" latinLnBrk="0">
              <a:lnSpc>
                <a:spcPct val="100000"/>
              </a:lnSpc>
              <a:spcBef>
                <a:spcPts val="0"/>
              </a:spcBef>
              <a:spcAft>
                <a:spcPts val="0"/>
              </a:spcAft>
              <a:buSzPts val="1400"/>
              <a:buNone/>
            </a:pPr>
            <a:r>
              <a:rPr lang="en-US" sz="1800" dirty="0"/>
              <a:t>When comparing the 3 different models, </a:t>
            </a:r>
          </a:p>
          <a:p>
            <a:pPr marL="0" lvl="0" indent="0" algn="l" rtl="0" latinLnBrk="0">
              <a:lnSpc>
                <a:spcPct val="100000"/>
              </a:lnSpc>
              <a:spcBef>
                <a:spcPts val="0"/>
              </a:spcBef>
              <a:spcAft>
                <a:spcPts val="0"/>
              </a:spcAft>
              <a:buSzPts val="1400"/>
              <a:buNone/>
            </a:pPr>
            <a:endParaRPr lang="en-US" sz="1800" dirty="0"/>
          </a:p>
          <a:p>
            <a:pPr marL="0" marR="0" lvl="0" indent="0" algn="l" defTabSz="995690" rtl="0" eaLnBrk="1" fontAlgn="auto" latinLnBrk="0" hangingPunct="1">
              <a:lnSpc>
                <a:spcPct val="100000"/>
              </a:lnSpc>
              <a:spcBef>
                <a:spcPts val="0"/>
              </a:spcBef>
              <a:spcAft>
                <a:spcPts val="0"/>
              </a:spcAft>
              <a:buClrTx/>
              <a:buSzPts val="1400"/>
              <a:buFontTx/>
              <a:buNone/>
              <a:tabLst/>
              <a:defRPr/>
            </a:pPr>
            <a:r>
              <a:rPr lang="en-US" sz="1800" b="1" i="0" u="none" strike="noStrike" cap="none" dirty="0">
                <a:solidFill>
                  <a:schemeClr val="dk1"/>
                </a:solidFill>
                <a:latin typeface="Arial"/>
                <a:ea typeface="Arial"/>
                <a:cs typeface="Arial"/>
                <a:sym typeface="Arial"/>
              </a:rPr>
              <a:t>[NEXT 02 – Focus on RF results]</a:t>
            </a:r>
            <a:endParaRPr lang="en-US" sz="1600" dirty="0"/>
          </a:p>
          <a:p>
            <a:pPr marL="0" lvl="0" indent="0" algn="l" rtl="0" latinLnBrk="0">
              <a:lnSpc>
                <a:spcPct val="100000"/>
              </a:lnSpc>
              <a:spcBef>
                <a:spcPts val="0"/>
              </a:spcBef>
              <a:spcAft>
                <a:spcPts val="0"/>
              </a:spcAft>
              <a:buSzPts val="1400"/>
              <a:buNone/>
            </a:pPr>
            <a:r>
              <a:rPr lang="en-US" sz="1800" dirty="0"/>
              <a:t>Random Forest was the best scoring in the 70% range which is good.</a:t>
            </a:r>
          </a:p>
          <a:p>
            <a:pPr marL="0" lvl="0" indent="0" algn="l" rtl="0" latinLnBrk="0">
              <a:lnSpc>
                <a:spcPct val="100000"/>
              </a:lnSpc>
              <a:spcBef>
                <a:spcPts val="0"/>
              </a:spcBef>
              <a:spcAft>
                <a:spcPts val="0"/>
              </a:spcAft>
              <a:buSzPts val="1400"/>
              <a:buNone/>
            </a:pPr>
            <a:endParaRPr lang="en-US" sz="1800" dirty="0"/>
          </a:p>
          <a:p>
            <a:pPr marL="0" lvl="0" indent="0" algn="l" rtl="0" latinLnBrk="0">
              <a:lnSpc>
                <a:spcPct val="100000"/>
              </a:lnSpc>
              <a:spcBef>
                <a:spcPts val="0"/>
              </a:spcBef>
              <a:spcAft>
                <a:spcPts val="0"/>
              </a:spcAft>
              <a:buSzPts val="1400"/>
              <a:buNone/>
            </a:pPr>
            <a:r>
              <a:rPr lang="en-US" sz="1800" dirty="0"/>
              <a:t>Next we </a:t>
            </a:r>
            <a:r>
              <a:rPr lang="en-US" sz="1800" b="0" i="0" u="none" strike="noStrike" cap="none" dirty="0">
                <a:solidFill>
                  <a:schemeClr val="dk1"/>
                </a:solidFill>
                <a:latin typeface="Arial"/>
                <a:ea typeface="Arial"/>
                <a:cs typeface="Arial"/>
                <a:sym typeface="Arial"/>
              </a:rPr>
              <a:t>determined the feature importance for the 3 models.</a:t>
            </a:r>
            <a:endParaRPr lang="en-US" sz="1800" dirty="0"/>
          </a:p>
          <a:p>
            <a:pPr marL="0" lvl="0" indent="0" algn="l" rtl="0" latinLnBrk="0">
              <a:lnSpc>
                <a:spcPct val="100000"/>
              </a:lnSpc>
              <a:spcBef>
                <a:spcPts val="0"/>
              </a:spcBef>
              <a:spcAft>
                <a:spcPts val="0"/>
              </a:spcAft>
              <a:buSzPts val="1400"/>
              <a:buNone/>
            </a:pPr>
            <a:endParaRPr lang="en-US" sz="1800" dirty="0"/>
          </a:p>
          <a:p>
            <a:pPr marL="0" lvl="0" indent="0" algn="l" rtl="0" latinLnBrk="0">
              <a:lnSpc>
                <a:spcPct val="100000"/>
              </a:lnSpc>
              <a:spcBef>
                <a:spcPts val="0"/>
              </a:spcBef>
              <a:spcAft>
                <a:spcPts val="0"/>
              </a:spcAft>
              <a:buSzPts val="1400"/>
              <a:buNone/>
            </a:pPr>
            <a:r>
              <a:rPr lang="en-US" sz="2000" b="1" i="0" u="none" strike="noStrike" cap="none" dirty="0">
                <a:solidFill>
                  <a:schemeClr val="dk1"/>
                </a:solidFill>
                <a:latin typeface="Arial"/>
                <a:ea typeface="Arial"/>
                <a:cs typeface="Arial"/>
                <a:sym typeface="Arial"/>
              </a:rPr>
              <a:t>[NEXT 03 – Graph - Feature Importance]</a:t>
            </a:r>
            <a:endParaRPr lang="en-US" sz="1800" dirty="0"/>
          </a:p>
          <a:p>
            <a:pPr marL="0" lvl="0" indent="0" algn="l" rtl="0" latinLnBrk="0">
              <a:lnSpc>
                <a:spcPct val="100000"/>
              </a:lnSpc>
              <a:spcBef>
                <a:spcPts val="0"/>
              </a:spcBef>
              <a:spcAft>
                <a:spcPts val="0"/>
              </a:spcAft>
              <a:buSzPts val="1400"/>
              <a:buNone/>
            </a:pPr>
            <a:r>
              <a:rPr lang="en-US" sz="1800" b="0" i="0" u="none" strike="noStrike" cap="none" dirty="0">
                <a:solidFill>
                  <a:schemeClr val="dk1"/>
                </a:solidFill>
                <a:latin typeface="Arial"/>
                <a:ea typeface="Arial"/>
                <a:cs typeface="Arial"/>
                <a:sym typeface="Arial"/>
              </a:rPr>
              <a:t>Focusing on Random Forest </a:t>
            </a:r>
          </a:p>
          <a:p>
            <a:pPr marL="0" marR="0" lvl="0" indent="0" algn="l" defTabSz="995690" rtl="0" eaLnBrk="1" fontAlgn="auto" latinLnBrk="0" hangingPunct="1">
              <a:lnSpc>
                <a:spcPct val="100000"/>
              </a:lnSpc>
              <a:spcBef>
                <a:spcPts val="0"/>
              </a:spcBef>
              <a:spcAft>
                <a:spcPts val="0"/>
              </a:spcAft>
              <a:buClrTx/>
              <a:buSzPts val="1400"/>
              <a:buFontTx/>
              <a:buNone/>
              <a:tabLst/>
              <a:defRPr/>
            </a:pPr>
            <a:endParaRPr lang="en-US" sz="1800" b="1" i="0" u="none" strike="noStrike" cap="none" dirty="0">
              <a:solidFill>
                <a:schemeClr val="dk1"/>
              </a:solidFill>
              <a:latin typeface="Arial"/>
              <a:ea typeface="Arial"/>
              <a:cs typeface="Arial"/>
              <a:sym typeface="Arial"/>
            </a:endParaRPr>
          </a:p>
          <a:p>
            <a:pPr marL="0" marR="0" lvl="0" indent="0" algn="l" defTabSz="995690" rtl="0" eaLnBrk="1" fontAlgn="auto" latinLnBrk="0" hangingPunct="1">
              <a:lnSpc>
                <a:spcPct val="100000"/>
              </a:lnSpc>
              <a:spcBef>
                <a:spcPts val="0"/>
              </a:spcBef>
              <a:spcAft>
                <a:spcPts val="0"/>
              </a:spcAft>
              <a:buClrTx/>
              <a:buSzPts val="1400"/>
              <a:buFontTx/>
              <a:buNone/>
              <a:tabLst/>
              <a:defRPr/>
            </a:pPr>
            <a:r>
              <a:rPr lang="en-US" sz="1800" b="1" i="0" u="none" strike="noStrike" cap="none" dirty="0">
                <a:solidFill>
                  <a:schemeClr val="dk1"/>
                </a:solidFill>
                <a:latin typeface="Arial"/>
                <a:ea typeface="Arial"/>
                <a:cs typeface="Arial"/>
                <a:sym typeface="Arial"/>
              </a:rPr>
              <a:t>[NEXT 04 – Focus on model legend]</a:t>
            </a:r>
            <a:endParaRPr lang="en-US" sz="1600" dirty="0"/>
          </a:p>
          <a:p>
            <a:pPr marL="0" lvl="0" indent="0" algn="l" rtl="0" latinLnBrk="0">
              <a:lnSpc>
                <a:spcPct val="100000"/>
              </a:lnSpc>
              <a:spcBef>
                <a:spcPts val="0"/>
              </a:spcBef>
              <a:spcAft>
                <a:spcPts val="0"/>
              </a:spcAft>
              <a:buSzPts val="1400"/>
              <a:buNone/>
            </a:pPr>
            <a:r>
              <a:rPr lang="en-US" sz="1800" b="0" i="0" u="none" strike="noStrike" cap="none" dirty="0">
                <a:solidFill>
                  <a:schemeClr val="dk1"/>
                </a:solidFill>
                <a:latin typeface="Arial"/>
                <a:ea typeface="Arial"/>
                <a:cs typeface="Arial"/>
                <a:sym typeface="Arial"/>
              </a:rPr>
              <a:t>We find that 60% of the important are covered by these 3 features</a:t>
            </a:r>
          </a:p>
          <a:p>
            <a:pPr marL="0" lvl="0" indent="0" algn="l" rtl="0" latinLnBrk="0">
              <a:lnSpc>
                <a:spcPct val="100000"/>
              </a:lnSpc>
              <a:spcBef>
                <a:spcPts val="0"/>
              </a:spcBef>
              <a:spcAft>
                <a:spcPts val="0"/>
              </a:spcAft>
              <a:buSzPts val="1400"/>
              <a:buNone/>
            </a:pPr>
            <a:endParaRPr lang="en-US" sz="1800" b="0" i="0" u="none" strike="noStrike" cap="none" dirty="0">
              <a:solidFill>
                <a:schemeClr val="dk1"/>
              </a:solidFill>
              <a:latin typeface="Arial"/>
              <a:ea typeface="Arial"/>
              <a:cs typeface="Arial"/>
              <a:sym typeface="Arial"/>
            </a:endParaRPr>
          </a:p>
          <a:p>
            <a:pPr marL="0" marR="0" lvl="0" indent="0" algn="l" defTabSz="995690" rtl="0" eaLnBrk="1" fontAlgn="auto" latinLnBrk="0" hangingPunct="1">
              <a:lnSpc>
                <a:spcPct val="100000"/>
              </a:lnSpc>
              <a:spcBef>
                <a:spcPts val="0"/>
              </a:spcBef>
              <a:spcAft>
                <a:spcPts val="0"/>
              </a:spcAft>
              <a:buClrTx/>
              <a:buSzPts val="1400"/>
              <a:buFontTx/>
              <a:buNone/>
              <a:tabLst/>
              <a:defRPr/>
            </a:pPr>
            <a:r>
              <a:rPr lang="en-US" sz="1800" b="1" i="0" u="none" strike="noStrike" cap="none" dirty="0">
                <a:solidFill>
                  <a:schemeClr val="dk1"/>
                </a:solidFill>
                <a:latin typeface="Arial"/>
                <a:ea typeface="Arial"/>
                <a:cs typeface="Arial"/>
                <a:sym typeface="Arial"/>
              </a:rPr>
              <a:t>[NEXT 05 – Plus/Minus]</a:t>
            </a:r>
            <a:endParaRPr lang="en-US" sz="1600" dirty="0"/>
          </a:p>
          <a:p>
            <a:pPr marL="0" lvl="0" indent="0" algn="l" rtl="0" latinLnBrk="0">
              <a:lnSpc>
                <a:spcPct val="100000"/>
              </a:lnSpc>
              <a:spcBef>
                <a:spcPts val="0"/>
              </a:spcBef>
              <a:spcAft>
                <a:spcPts val="0"/>
              </a:spcAft>
              <a:buSzPts val="1400"/>
              <a:buNone/>
            </a:pPr>
            <a:r>
              <a:rPr lang="en-US" sz="1800" b="0" i="0" u="none" strike="noStrike" cap="none" dirty="0">
                <a:solidFill>
                  <a:schemeClr val="dk1"/>
                </a:solidFill>
                <a:latin typeface="Arial"/>
                <a:ea typeface="Arial"/>
                <a:cs typeface="Arial"/>
                <a:sym typeface="Arial"/>
              </a:rPr>
              <a:t>Plus/Minus</a:t>
            </a:r>
          </a:p>
          <a:p>
            <a:pPr marL="0" lvl="0" indent="0" algn="l" rtl="0" latinLnBrk="0">
              <a:lnSpc>
                <a:spcPct val="100000"/>
              </a:lnSpc>
              <a:spcBef>
                <a:spcPts val="0"/>
              </a:spcBef>
              <a:spcAft>
                <a:spcPts val="0"/>
              </a:spcAft>
              <a:buSzPts val="1400"/>
              <a:buNone/>
            </a:pPr>
            <a:endParaRPr lang="en-US" sz="1800" b="0" i="0" u="none" strike="noStrike" cap="none" dirty="0">
              <a:solidFill>
                <a:schemeClr val="dk1"/>
              </a:solidFill>
              <a:latin typeface="Arial"/>
              <a:ea typeface="Arial"/>
              <a:cs typeface="Arial"/>
              <a:sym typeface="Arial"/>
            </a:endParaRPr>
          </a:p>
          <a:p>
            <a:pPr marL="0" marR="0" lvl="0" indent="0" algn="l" defTabSz="995690" rtl="0" eaLnBrk="1" fontAlgn="auto" latinLnBrk="0" hangingPunct="1">
              <a:lnSpc>
                <a:spcPct val="100000"/>
              </a:lnSpc>
              <a:spcBef>
                <a:spcPts val="0"/>
              </a:spcBef>
              <a:spcAft>
                <a:spcPts val="0"/>
              </a:spcAft>
              <a:buClrTx/>
              <a:buSzPts val="1400"/>
              <a:buFontTx/>
              <a:buNone/>
              <a:tabLst/>
              <a:defRPr/>
            </a:pPr>
            <a:r>
              <a:rPr lang="en-US" sz="1800" b="1" i="0" u="none" strike="noStrike" cap="none" dirty="0">
                <a:solidFill>
                  <a:schemeClr val="dk1"/>
                </a:solidFill>
                <a:latin typeface="Arial"/>
                <a:ea typeface="Arial"/>
                <a:cs typeface="Arial"/>
                <a:sym typeface="Arial"/>
              </a:rPr>
              <a:t>[NEXT 06 – PER]</a:t>
            </a:r>
            <a:endParaRPr lang="en-US" sz="1600" dirty="0"/>
          </a:p>
          <a:p>
            <a:pPr marL="0" lvl="0" indent="0" algn="l" rtl="0" latinLnBrk="0">
              <a:lnSpc>
                <a:spcPct val="100000"/>
              </a:lnSpc>
              <a:spcBef>
                <a:spcPts val="0"/>
              </a:spcBef>
              <a:spcAft>
                <a:spcPts val="0"/>
              </a:spcAft>
              <a:buSzPts val="1400"/>
              <a:buNone/>
            </a:pPr>
            <a:r>
              <a:rPr lang="en-US" sz="1800" b="0" i="0" u="none" strike="noStrike" cap="none" dirty="0">
                <a:solidFill>
                  <a:schemeClr val="dk1"/>
                </a:solidFill>
                <a:latin typeface="Arial"/>
                <a:ea typeface="Arial"/>
                <a:cs typeface="Arial"/>
                <a:sym typeface="Arial"/>
              </a:rPr>
              <a:t>Player Efficiency Rating (PER)</a:t>
            </a:r>
          </a:p>
          <a:p>
            <a:pPr marL="0" lvl="0" indent="0" algn="l" rtl="0" latinLnBrk="0">
              <a:lnSpc>
                <a:spcPct val="100000"/>
              </a:lnSpc>
              <a:spcBef>
                <a:spcPts val="0"/>
              </a:spcBef>
              <a:spcAft>
                <a:spcPts val="0"/>
              </a:spcAft>
              <a:buSzPts val="1400"/>
              <a:buNone/>
            </a:pPr>
            <a:endParaRPr lang="en-US" sz="1800" b="0" i="0" u="none" strike="noStrike" cap="none" dirty="0">
              <a:solidFill>
                <a:schemeClr val="dk1"/>
              </a:solidFill>
              <a:latin typeface="Arial"/>
              <a:ea typeface="Arial"/>
              <a:cs typeface="Arial"/>
              <a:sym typeface="Arial"/>
            </a:endParaRPr>
          </a:p>
          <a:p>
            <a:pPr marL="0" marR="0" lvl="0" indent="0" algn="l" defTabSz="995690" rtl="0" eaLnBrk="1" fontAlgn="auto" latinLnBrk="0" hangingPunct="1">
              <a:lnSpc>
                <a:spcPct val="100000"/>
              </a:lnSpc>
              <a:spcBef>
                <a:spcPts val="0"/>
              </a:spcBef>
              <a:spcAft>
                <a:spcPts val="0"/>
              </a:spcAft>
              <a:buClrTx/>
              <a:buSzPts val="1400"/>
              <a:buFontTx/>
              <a:buNone/>
              <a:tabLst/>
              <a:defRPr/>
            </a:pPr>
            <a:r>
              <a:rPr lang="en-US" sz="1800" b="1" i="0" u="none" strike="noStrike" cap="none" dirty="0">
                <a:solidFill>
                  <a:schemeClr val="dk1"/>
                </a:solidFill>
                <a:latin typeface="Arial"/>
                <a:ea typeface="Arial"/>
                <a:cs typeface="Arial"/>
                <a:sym typeface="Arial"/>
              </a:rPr>
              <a:t>[NEXT 07 – PIE]</a:t>
            </a:r>
            <a:endParaRPr lang="en-US" sz="1600" dirty="0"/>
          </a:p>
          <a:p>
            <a:pPr marL="0" lvl="0" indent="0" algn="l" rtl="0" latinLnBrk="0">
              <a:lnSpc>
                <a:spcPct val="100000"/>
              </a:lnSpc>
              <a:spcBef>
                <a:spcPts val="0"/>
              </a:spcBef>
              <a:spcAft>
                <a:spcPts val="0"/>
              </a:spcAft>
              <a:buSzPts val="1400"/>
              <a:buNone/>
            </a:pPr>
            <a:r>
              <a:rPr lang="en-US" sz="1800" b="0" i="0" u="none" strike="noStrike" cap="none" dirty="0">
                <a:solidFill>
                  <a:schemeClr val="dk1"/>
                </a:solidFill>
                <a:latin typeface="Arial"/>
                <a:ea typeface="Arial"/>
                <a:cs typeface="Arial"/>
                <a:sym typeface="Arial"/>
              </a:rPr>
              <a:t>And Player Impact Estimate (PIE)</a:t>
            </a:r>
          </a:p>
          <a:p>
            <a:pPr marL="0" lvl="0" indent="0" algn="l" rtl="0" latinLnBrk="0">
              <a:lnSpc>
                <a:spcPct val="100000"/>
              </a:lnSpc>
              <a:spcBef>
                <a:spcPts val="0"/>
              </a:spcBef>
              <a:spcAft>
                <a:spcPts val="0"/>
              </a:spcAft>
              <a:buSzPts val="1400"/>
              <a:buNone/>
            </a:pPr>
            <a:endParaRPr lang="en-US" sz="1800" b="0" i="0" u="none" strike="noStrike" cap="none" dirty="0">
              <a:solidFill>
                <a:schemeClr val="dk1"/>
              </a:solidFill>
              <a:latin typeface="Arial"/>
              <a:ea typeface="Arial"/>
              <a:cs typeface="Arial"/>
              <a:sym typeface="Arial"/>
            </a:endParaRPr>
          </a:p>
          <a:p>
            <a:pPr marL="0" lvl="0" indent="0" algn="l" rtl="0" latinLnBrk="0">
              <a:lnSpc>
                <a:spcPct val="100000"/>
              </a:lnSpc>
              <a:spcBef>
                <a:spcPts val="0"/>
              </a:spcBef>
              <a:spcAft>
                <a:spcPts val="0"/>
              </a:spcAft>
              <a:buSzPts val="1400"/>
              <a:buNone/>
            </a:pPr>
            <a:r>
              <a:rPr lang="en-US" sz="1800" b="0" i="0" u="none" strike="noStrike" cap="none" dirty="0">
                <a:solidFill>
                  <a:schemeClr val="dk1"/>
                </a:solidFill>
                <a:latin typeface="Arial"/>
                <a:ea typeface="Arial"/>
                <a:cs typeface="Arial"/>
                <a:sym typeface="Arial"/>
              </a:rPr>
              <a:t>With this knowledge we can proceed with out next phase</a:t>
            </a:r>
          </a:p>
          <a:p>
            <a:pPr marL="0" lvl="0" indent="0" algn="l" rtl="0" latinLnBrk="0">
              <a:lnSpc>
                <a:spcPct val="100000"/>
              </a:lnSpc>
              <a:spcBef>
                <a:spcPts val="0"/>
              </a:spcBef>
              <a:spcAft>
                <a:spcPts val="0"/>
              </a:spcAft>
              <a:buSzPts val="1400"/>
              <a:buNone/>
            </a:pPr>
            <a:endParaRPr lang="en-US" sz="1800" b="0" i="0" u="none" strike="noStrike" cap="none" dirty="0">
              <a:solidFill>
                <a:schemeClr val="dk1"/>
              </a:solidFill>
              <a:latin typeface="Arial"/>
              <a:ea typeface="Arial"/>
              <a:cs typeface="Arial"/>
              <a:sym typeface="Arial"/>
            </a:endParaRPr>
          </a:p>
          <a:p>
            <a:pPr marL="0" marR="0" lvl="0" indent="0" algn="l" rtl="0" latinLnBrk="0">
              <a:lnSpc>
                <a:spcPct val="100000"/>
              </a:lnSpc>
              <a:spcBef>
                <a:spcPts val="0"/>
              </a:spcBef>
              <a:spcAft>
                <a:spcPts val="0"/>
              </a:spcAft>
              <a:buClr>
                <a:srgbClr val="000000"/>
              </a:buClr>
              <a:buSzPts val="1400"/>
              <a:buFont typeface="Arial"/>
              <a:buNone/>
            </a:pPr>
            <a:r>
              <a:rPr lang="en-US" sz="1800" b="1" dirty="0">
                <a:solidFill>
                  <a:srgbClr val="2D2E2D"/>
                </a:solidFill>
              </a:rPr>
              <a:t>[Next speaker handoff - </a:t>
            </a:r>
            <a:r>
              <a:rPr lang="en-US" sz="1800" b="1" dirty="0" err="1">
                <a:solidFill>
                  <a:srgbClr val="2D2E2D"/>
                </a:solidFill>
              </a:rPr>
              <a:t>Bhavika</a:t>
            </a:r>
            <a:r>
              <a:rPr lang="en-US" sz="1800" b="1" dirty="0">
                <a:solidFill>
                  <a:srgbClr val="2D2E2D"/>
                </a:solidFill>
              </a:rPr>
              <a:t>]</a:t>
            </a:r>
          </a:p>
          <a:p>
            <a:pPr marL="0" lvl="0" indent="0" algn="l" rtl="0" latinLnBrk="0">
              <a:lnSpc>
                <a:spcPct val="100000"/>
              </a:lnSpc>
              <a:spcBef>
                <a:spcPts val="0"/>
              </a:spcBef>
              <a:spcAft>
                <a:spcPts val="0"/>
              </a:spcAft>
              <a:buSzPts val="1400"/>
              <a:buNone/>
            </a:pPr>
            <a:endParaRPr lang="en-US" sz="1800" dirty="0"/>
          </a:p>
          <a:p>
            <a:pPr marL="0" lvl="0" indent="0" algn="l" rtl="0" latinLnBrk="0">
              <a:lnSpc>
                <a:spcPct val="100000"/>
              </a:lnSpc>
              <a:spcBef>
                <a:spcPts val="0"/>
              </a:spcBef>
              <a:spcAft>
                <a:spcPts val="0"/>
              </a:spcAft>
              <a:buSzPts val="1400"/>
              <a:buNone/>
            </a:pPr>
            <a:r>
              <a:rPr lang="en-US" sz="1800" b="1" i="0" u="none" strike="noStrike" cap="none" dirty="0">
                <a:solidFill>
                  <a:schemeClr val="dk1"/>
                </a:solidFill>
                <a:latin typeface="Arial"/>
                <a:ea typeface="Arial"/>
                <a:cs typeface="Arial"/>
                <a:sym typeface="Arial"/>
              </a:rPr>
              <a:t>[NEXT SLIDE] </a:t>
            </a:r>
            <a:endParaRPr lang="en-US" sz="2400" dirty="0">
              <a:latin typeface="+mn-lt"/>
            </a:endParaRPr>
          </a:p>
          <a:p>
            <a:endParaRPr lang="en-CA" sz="2400" dirty="0">
              <a:latin typeface="+mn-lt"/>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8</a:t>
            </a:fld>
            <a:endParaRPr lang="ko-KR" altLang="en-US"/>
          </a:p>
        </p:txBody>
      </p:sp>
    </p:spTree>
    <p:extLst>
      <p:ext uri="{BB962C8B-B14F-4D97-AF65-F5344CB8AC3E}">
        <p14:creationId xmlns:p14="http://schemas.microsoft.com/office/powerpoint/2010/main" val="33377510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0000" lnSpcReduction="20000"/>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CA" sz="1800" dirty="0">
                <a:effectLst/>
                <a:latin typeface="+mn-lt"/>
                <a:ea typeface="Times New Roman" panose="02020603050405020304" pitchFamily="18" charset="0"/>
                <a:cs typeface="Calibri" panose="020F0502020204030204" pitchFamily="34" charset="0"/>
              </a:rPr>
              <a:t>Box 1 Input from Phase 1</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CA" sz="1800" dirty="0">
                <a:effectLst/>
                <a:latin typeface="+mn-lt"/>
                <a:ea typeface="Times New Roman" panose="02020603050405020304" pitchFamily="18" charset="0"/>
                <a:cs typeface="Calibri" panose="020F0502020204030204" pitchFamily="34" charset="0"/>
              </a:rPr>
              <a:t>Box TD (2-3) Aggregate team data and build model</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CA" sz="1800" dirty="0">
                <a:effectLst/>
                <a:latin typeface="+mn-lt"/>
                <a:ea typeface="Times New Roman" panose="02020603050405020304" pitchFamily="18" charset="0"/>
                <a:cs typeface="Calibri" panose="020F0502020204030204" pitchFamily="34" charset="0"/>
              </a:rPr>
              <a:t>Box LR (2-5) Player selection</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CA" sz="1800" dirty="0">
                <a:effectLst/>
                <a:latin typeface="+mn-lt"/>
                <a:ea typeface="Times New Roman" panose="02020603050405020304" pitchFamily="18" charset="0"/>
                <a:cs typeface="Calibri" panose="020F0502020204030204" pitchFamily="34" charset="0"/>
              </a:rPr>
              <a:t>Box Merge (last 2 boxes) Team Win Prediction and analysis</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CA" sz="1800" dirty="0">
              <a:effectLst/>
              <a:latin typeface="+mn-lt"/>
              <a:ea typeface="Times New Roman" panose="02020603050405020304" pitchFamily="18"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CA" sz="1800" dirty="0">
              <a:effectLst/>
              <a:latin typeface="+mn-lt"/>
              <a:ea typeface="Times New Roman" panose="02020603050405020304" pitchFamily="18"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CA" sz="1800" dirty="0">
              <a:effectLst/>
              <a:latin typeface="+mn-lt"/>
              <a:ea typeface="Times New Roman" panose="02020603050405020304" pitchFamily="18"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CA" sz="1800" dirty="0">
              <a:effectLst/>
              <a:latin typeface="+mn-lt"/>
              <a:ea typeface="Times New Roman" panose="02020603050405020304" pitchFamily="18"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CA" sz="1800" dirty="0">
              <a:effectLst/>
              <a:latin typeface="+mn-lt"/>
              <a:ea typeface="Times New Roman" panose="02020603050405020304" pitchFamily="18"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CA" sz="1800" dirty="0">
                <a:effectLst/>
                <a:latin typeface="+mn-lt"/>
                <a:ea typeface="Times New Roman" panose="02020603050405020304" pitchFamily="18" charset="0"/>
                <a:cs typeface="Calibri" panose="020F0502020204030204" pitchFamily="34" charset="0"/>
              </a:rPr>
              <a:t>This analysis was done in 2 phases:</a:t>
            </a:r>
            <a:endParaRPr lang="en-CA" sz="1800" dirty="0">
              <a:effectLst/>
              <a:latin typeface="+mn-lt"/>
              <a:ea typeface="Yu Mincho" panose="02020400000000000000" pitchFamily="18" charset="-128"/>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2000" dirty="0">
              <a:effectLst/>
              <a:latin typeface="+mn-lt"/>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dirty="0">
                <a:effectLst/>
                <a:latin typeface="+mn-lt"/>
                <a:ea typeface="Calibri" panose="020F0502020204030204" pitchFamily="34" charset="0"/>
                <a:cs typeface="Times New Roman" panose="02020603050405020304" pitchFamily="18" charset="0"/>
              </a:rPr>
              <a:t>The data collection for this analysis was a cumbersome process. We have used multiple sources to gather the data.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2400" dirty="0">
              <a:effectLst/>
              <a:latin typeface="+mn-lt"/>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400" b="1" dirty="0">
                <a:solidFill>
                  <a:srgbClr val="2D2E2D"/>
                </a:solidFill>
                <a:latin typeface="+mn-lt"/>
              </a:rPr>
              <a:t>[NEXT 01 – API]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dirty="0" err="1">
                <a:effectLst/>
                <a:latin typeface="+mn-lt"/>
                <a:ea typeface="Calibri" panose="020F0502020204030204" pitchFamily="34" charset="0"/>
                <a:cs typeface="Times New Roman" panose="02020603050405020304" pitchFamily="18" charset="0"/>
              </a:rPr>
              <a:t>nba_api</a:t>
            </a:r>
            <a:r>
              <a:rPr lang="en-US" sz="2000" dirty="0">
                <a:effectLst/>
                <a:latin typeface="+mn-lt"/>
                <a:ea typeface="Calibri" panose="020F0502020204030204" pitchFamily="34" charset="0"/>
                <a:cs typeface="Times New Roman" panose="02020603050405020304" pitchFamily="18" charset="0"/>
              </a:rPr>
              <a:t> is an open access API client library for Python requesting the data via webservices through </a:t>
            </a:r>
            <a:r>
              <a:rPr lang="en-US" sz="2000" u="sng" dirty="0">
                <a:solidFill>
                  <a:srgbClr val="0563C1"/>
                </a:solidFill>
                <a:effectLst/>
                <a:latin typeface="+mn-lt"/>
                <a:ea typeface="Calibri" panose="020F0502020204030204" pitchFamily="34" charset="0"/>
                <a:cs typeface="Times New Roman" panose="02020603050405020304" pitchFamily="18" charset="0"/>
                <a:hlinkClick r:id="rId3"/>
              </a:rPr>
              <a:t>stats.nba.com</a:t>
            </a:r>
            <a:r>
              <a:rPr lang="en-US" sz="2000" dirty="0">
                <a:effectLst/>
                <a:latin typeface="+mn-lt"/>
                <a:ea typeface="Calibri" panose="020F0502020204030204" pitchFamily="34" charset="0"/>
                <a:cs typeface="Times New Roman" panose="02020603050405020304" pitchFamily="18" charset="0"/>
              </a:rPr>
              <a:t>. We are using 2 endpoints.</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2400" dirty="0">
              <a:effectLst/>
              <a:latin typeface="+mn-lt"/>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400" b="1" dirty="0">
                <a:solidFill>
                  <a:srgbClr val="2D2E2D"/>
                </a:solidFill>
                <a:latin typeface="+mn-lt"/>
              </a:rPr>
              <a:t>[NEXT 02 – Player Game Logs]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i="0" dirty="0" err="1">
                <a:effectLst/>
                <a:latin typeface="+mn-lt"/>
                <a:ea typeface="Calibri" panose="020F0502020204030204" pitchFamily="34" charset="0"/>
                <a:cs typeface="Arial" panose="020B0604020202020204" pitchFamily="34" charset="0"/>
              </a:rPr>
              <a:t>playgamelogs</a:t>
            </a:r>
            <a:r>
              <a:rPr lang="en-US" sz="2000" i="0" dirty="0">
                <a:effectLst/>
                <a:latin typeface="+mn-lt"/>
                <a:ea typeface="Calibri" panose="020F0502020204030204" pitchFamily="34" charset="0"/>
                <a:cs typeface="Arial" panose="020B0604020202020204" pitchFamily="34" charset="0"/>
              </a:rPr>
              <a:t> fetches player statistics for each game. This dataset consists of more than 450k </a:t>
            </a:r>
            <a:r>
              <a:rPr lang="en-US" altLang="ko-KR" sz="2000" i="0" kern="1200" dirty="0">
                <a:solidFill>
                  <a:schemeClr val="tx1"/>
                </a:solidFill>
                <a:latin typeface="+mn-lt"/>
                <a:ea typeface="+mn-ea"/>
                <a:cs typeface="Arial" panose="020B0604020202020204" pitchFamily="34" charset="0"/>
              </a:rPr>
              <a:t>rows. We are using 36 features. </a:t>
            </a:r>
            <a:r>
              <a:rPr lang="en-US" sz="2000" b="0" i="0" kern="1200" dirty="0">
                <a:solidFill>
                  <a:schemeClr val="tx1"/>
                </a:solidFill>
                <a:latin typeface="+mn-lt"/>
                <a:ea typeface="+mn-ea"/>
                <a:cs typeface="Arial" panose="020B0604020202020204" pitchFamily="34" charset="0"/>
              </a:rPr>
              <a:t>It has 15K records for the Toronto Raptors alone. </a:t>
            </a:r>
            <a:r>
              <a:rPr lang="en-US" sz="2000" dirty="0">
                <a:effectLst/>
                <a:latin typeface="+mn-lt"/>
                <a:ea typeface="Calibri" panose="020F0502020204030204" pitchFamily="34" charset="0"/>
                <a:cs typeface="Arial" panose="020B0604020202020204" pitchFamily="34" charset="0"/>
              </a:rPr>
              <a:t>We are only showing a few features here, this dataset acts as the main </a:t>
            </a:r>
            <a:r>
              <a:rPr lang="en-US" sz="2000" dirty="0" err="1">
                <a:effectLst/>
                <a:latin typeface="+mn-lt"/>
                <a:ea typeface="Calibri" panose="020F0502020204030204" pitchFamily="34" charset="0"/>
                <a:cs typeface="Arial" panose="020B0604020202020204" pitchFamily="34" charset="0"/>
              </a:rPr>
              <a:t>datasource</a:t>
            </a:r>
            <a:r>
              <a:rPr lang="en-US" sz="2000" dirty="0">
                <a:effectLst/>
                <a:latin typeface="+mn-lt"/>
                <a:ea typeface="Calibri" panose="020F0502020204030204" pitchFamily="34" charset="0"/>
                <a:cs typeface="Arial" panose="020B0604020202020204" pitchFamily="34" charset="0"/>
              </a:rPr>
              <a:t> for the analysis. </a:t>
            </a:r>
          </a:p>
          <a:p>
            <a:pPr marL="0" marR="0" lvl="0" indent="0" algn="l" rtl="0">
              <a:lnSpc>
                <a:spcPct val="100000"/>
              </a:lnSpc>
              <a:spcBef>
                <a:spcPts val="0"/>
              </a:spcBef>
              <a:spcAft>
                <a:spcPts val="0"/>
              </a:spcAft>
              <a:buClr>
                <a:srgbClr val="000000"/>
              </a:buClr>
              <a:buSzPts val="1400"/>
              <a:buFont typeface="Arial"/>
              <a:buNone/>
            </a:pPr>
            <a:endParaRPr lang="en-US" sz="1600" dirty="0">
              <a:solidFill>
                <a:srgbClr val="2D2E2D"/>
              </a:solidFill>
              <a:latin typeface="+mn-lt"/>
            </a:endParaRP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1600" b="1" dirty="0">
                <a:solidFill>
                  <a:srgbClr val="2D2E2D"/>
                </a:solidFill>
                <a:latin typeface="+mn-lt"/>
              </a:rPr>
              <a:t>[NEXT 03 – Play by Play] </a:t>
            </a: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2000" b="0" dirty="0" err="1">
                <a:solidFill>
                  <a:srgbClr val="2D2E2D"/>
                </a:solidFill>
                <a:latin typeface="+mn-lt"/>
                <a:cs typeface="Arial" panose="020B0604020202020204" pitchFamily="34" charset="0"/>
              </a:rPr>
              <a:t>PlayByPlay</a:t>
            </a:r>
            <a:r>
              <a:rPr lang="en-US" sz="2000" b="0" dirty="0">
                <a:solidFill>
                  <a:srgbClr val="2D2E2D"/>
                </a:solidFill>
                <a:latin typeface="+mn-lt"/>
                <a:cs typeface="Arial" panose="020B0604020202020204" pitchFamily="34" charset="0"/>
              </a:rPr>
              <a:t> gets all activities for a game, we fetched stats for all games derived from the first Dataset. </a:t>
            </a:r>
            <a:r>
              <a:rPr lang="en-US" sz="2000" dirty="0">
                <a:solidFill>
                  <a:srgbClr val="2D2E2D"/>
                </a:solidFill>
                <a:latin typeface="+mn-lt"/>
                <a:cs typeface="Arial" panose="020B0604020202020204" pitchFamily="34" charset="0"/>
              </a:rPr>
              <a:t>This dataset has about 10M records and can reference the main dataset by GAME_ID.</a:t>
            </a:r>
          </a:p>
          <a:p>
            <a:pPr marL="0" marR="0" lvl="0" indent="0" algn="l" rtl="0">
              <a:lnSpc>
                <a:spcPct val="100000"/>
              </a:lnSpc>
              <a:spcBef>
                <a:spcPts val="0"/>
              </a:spcBef>
              <a:spcAft>
                <a:spcPts val="0"/>
              </a:spcAft>
              <a:buClr>
                <a:srgbClr val="000000"/>
              </a:buClr>
              <a:buSzPts val="1400"/>
              <a:buFont typeface="Arial"/>
              <a:buNone/>
            </a:pPr>
            <a:endParaRPr lang="en-US" sz="1600" dirty="0">
              <a:solidFill>
                <a:srgbClr val="2D2E2D"/>
              </a:solidFill>
              <a:latin typeface="+mn-lt"/>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600" b="1" dirty="0">
                <a:solidFill>
                  <a:srgbClr val="2D2E2D"/>
                </a:solidFill>
                <a:latin typeface="+mn-lt"/>
              </a:rPr>
              <a:t>[NEXT 04 – Player salaries]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b="0" dirty="0">
                <a:solidFill>
                  <a:srgbClr val="2D2E2D"/>
                </a:solidFill>
                <a:latin typeface="+mn-lt"/>
                <a:cs typeface="Arial" panose="020B0604020202020204" pitchFamily="34" charset="0"/>
              </a:rPr>
              <a:t>NBA webservice does not provide the salary data. Historical salary data was drawn from ESPN website and the future salary data from </a:t>
            </a:r>
            <a:r>
              <a:rPr lang="en-US" sz="2000" b="0" dirty="0" err="1">
                <a:solidFill>
                  <a:srgbClr val="2D2E2D"/>
                </a:solidFill>
                <a:latin typeface="+mn-lt"/>
                <a:cs typeface="Arial" panose="020B0604020202020204" pitchFamily="34" charset="0"/>
              </a:rPr>
              <a:t>HoopsHype</a:t>
            </a:r>
            <a:r>
              <a:rPr lang="en-US" sz="2000" b="0" dirty="0">
                <a:solidFill>
                  <a:srgbClr val="2D2E2D"/>
                </a:solidFill>
                <a:latin typeface="+mn-lt"/>
                <a:cs typeface="Arial" panose="020B0604020202020204" pitchFamily="34" charset="0"/>
              </a:rPr>
              <a:t> website. These were obtained using web scraping in python. We are looking at current 489 NBA players.</a:t>
            </a:r>
            <a:r>
              <a:rPr lang="en-US" sz="2000" b="0" i="0" u="none" strike="noStrike" cap="none" dirty="0">
                <a:solidFill>
                  <a:schemeClr val="dk1"/>
                </a:solidFill>
                <a:latin typeface="+mn-lt"/>
                <a:cs typeface="Arial" panose="020B0604020202020204" pitchFamily="34" charset="0"/>
                <a:sym typeface="Arial"/>
              </a:rPr>
              <a:t> </a:t>
            </a:r>
            <a:r>
              <a:rPr lang="en-US" sz="2000" dirty="0">
                <a:solidFill>
                  <a:srgbClr val="2D2E2D"/>
                </a:solidFill>
                <a:latin typeface="+mn-lt"/>
                <a:cs typeface="Arial" panose="020B0604020202020204" pitchFamily="34" charset="0"/>
              </a:rPr>
              <a:t>We can relate this table to the </a:t>
            </a:r>
            <a:r>
              <a:rPr lang="en-US" sz="2000" dirty="0" err="1">
                <a:solidFill>
                  <a:srgbClr val="2D2E2D"/>
                </a:solidFill>
                <a:latin typeface="+mn-lt"/>
                <a:cs typeface="Arial" panose="020B0604020202020204" pitchFamily="34" charset="0"/>
              </a:rPr>
              <a:t>Playergamelogs</a:t>
            </a:r>
            <a:r>
              <a:rPr lang="en-US" sz="2000" dirty="0">
                <a:solidFill>
                  <a:srgbClr val="2D2E2D"/>
                </a:solidFill>
                <a:latin typeface="+mn-lt"/>
                <a:cs typeface="Arial" panose="020B0604020202020204" pitchFamily="34" charset="0"/>
              </a:rPr>
              <a:t> using the Player name and the Season year.</a:t>
            </a:r>
          </a:p>
          <a:p>
            <a:pPr marL="0" marR="0" lvl="0" indent="0" algn="l" rtl="0">
              <a:lnSpc>
                <a:spcPct val="100000"/>
              </a:lnSpc>
              <a:spcBef>
                <a:spcPts val="0"/>
              </a:spcBef>
              <a:spcAft>
                <a:spcPts val="0"/>
              </a:spcAft>
              <a:buClr>
                <a:srgbClr val="000000"/>
              </a:buClr>
              <a:buSzPts val="1400"/>
              <a:buFont typeface="Arial"/>
              <a:buNone/>
            </a:pPr>
            <a:endParaRPr lang="en-US" sz="1600" dirty="0">
              <a:solidFill>
                <a:srgbClr val="2D2E2D"/>
              </a:solidFill>
              <a:latin typeface="+mn-lt"/>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600" b="1" dirty="0">
                <a:solidFill>
                  <a:srgbClr val="2D2E2D"/>
                </a:solidFill>
                <a:latin typeface="+mn-lt"/>
              </a:rPr>
              <a:t>[Just pause for a couple of seconds] </a:t>
            </a: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endParaRPr lang="en-US" sz="1600" dirty="0">
              <a:effectLst/>
              <a:latin typeface="+mn-lt"/>
              <a:ea typeface="Calibri" panose="020F0502020204030204" pitchFamily="34" charset="0"/>
              <a:cs typeface="Times New Roman" panose="02020603050405020304" pitchFamily="18" charset="0"/>
            </a:endParaRP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2000" dirty="0">
                <a:effectLst/>
                <a:latin typeface="+mn-lt"/>
                <a:ea typeface="Calibri" panose="020F0502020204030204" pitchFamily="34" charset="0"/>
                <a:cs typeface="Times New Roman" panose="02020603050405020304" pitchFamily="18" charset="0"/>
              </a:rPr>
              <a:t>This diagram is created only for easy understanding of the schema. Since this is not a normalized database; which would be very expensive for this analysis, the relationship keys are not enforced by any constraint.</a:t>
            </a:r>
            <a:endParaRPr lang="en-US" sz="1600" dirty="0">
              <a:solidFill>
                <a:srgbClr val="2D2E2D"/>
              </a:solidFill>
              <a:latin typeface="+mn-lt"/>
            </a:endParaRPr>
          </a:p>
          <a:p>
            <a:pPr marL="0" marR="0" lvl="0" indent="0" algn="l" rtl="0">
              <a:lnSpc>
                <a:spcPct val="100000"/>
              </a:lnSpc>
              <a:spcBef>
                <a:spcPts val="0"/>
              </a:spcBef>
              <a:spcAft>
                <a:spcPts val="0"/>
              </a:spcAft>
              <a:buClr>
                <a:srgbClr val="000000"/>
              </a:buClr>
              <a:buSzPts val="1400"/>
              <a:buFont typeface="Arial"/>
              <a:buNone/>
            </a:pPr>
            <a:endParaRPr lang="en-US" sz="1600" dirty="0">
              <a:solidFill>
                <a:srgbClr val="2D2E2D"/>
              </a:solidFill>
              <a:latin typeface="+mn-lt"/>
            </a:endParaRPr>
          </a:p>
          <a:p>
            <a:pPr marL="0" marR="0" lvl="0" indent="0" algn="l" rtl="0">
              <a:lnSpc>
                <a:spcPct val="100000"/>
              </a:lnSpc>
              <a:spcBef>
                <a:spcPts val="0"/>
              </a:spcBef>
              <a:spcAft>
                <a:spcPts val="0"/>
              </a:spcAft>
              <a:buClr>
                <a:srgbClr val="000000"/>
              </a:buClr>
              <a:buSzPts val="1400"/>
              <a:buFont typeface="Arial"/>
              <a:buNone/>
            </a:pPr>
            <a:r>
              <a:rPr lang="en-US" sz="1600" b="1" dirty="0">
                <a:solidFill>
                  <a:srgbClr val="2D2E2D"/>
                </a:solidFill>
                <a:latin typeface="+mn-lt"/>
              </a:rPr>
              <a:t>[Next speaker handoff statement]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600" dirty="0">
                <a:latin typeface="+mn-lt"/>
                <a:cs typeface="Arial" panose="020B0604020202020204" pitchFamily="34" charset="0"/>
              </a:rPr>
              <a:t>Now I shall</a:t>
            </a:r>
            <a:r>
              <a:rPr lang="en-US" sz="1600" baseline="0" dirty="0">
                <a:latin typeface="+mn-lt"/>
                <a:cs typeface="Arial" panose="020B0604020202020204" pitchFamily="34" charset="0"/>
              </a:rPr>
              <a:t> hand over to </a:t>
            </a:r>
            <a:r>
              <a:rPr lang="en-US" sz="1600" b="1" i="0" u="none" strike="noStrike" cap="none" dirty="0">
                <a:solidFill>
                  <a:schemeClr val="dk1"/>
                </a:solidFill>
                <a:effectLst/>
                <a:latin typeface="+mn-lt"/>
                <a:ea typeface="Arial"/>
                <a:cs typeface="Arial" panose="020B0604020202020204" pitchFamily="34" charset="0"/>
                <a:sym typeface="Arial"/>
              </a:rPr>
              <a:t>Dennis</a:t>
            </a:r>
          </a:p>
          <a:p>
            <a:pPr marL="0" marR="0" lvl="0" indent="0" algn="l" rtl="0">
              <a:lnSpc>
                <a:spcPct val="100000"/>
              </a:lnSpc>
              <a:spcBef>
                <a:spcPts val="0"/>
              </a:spcBef>
              <a:spcAft>
                <a:spcPts val="0"/>
              </a:spcAft>
              <a:buClr>
                <a:srgbClr val="000000"/>
              </a:buClr>
              <a:buSzPts val="1400"/>
              <a:buFont typeface="Arial"/>
              <a:buNone/>
            </a:pPr>
            <a:endParaRPr lang="en-US" sz="1600" dirty="0">
              <a:solidFill>
                <a:srgbClr val="2D2E2D"/>
              </a:solidFill>
              <a:latin typeface="+mn-lt"/>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600" b="1" i="0" u="none" strike="noStrike" cap="none" dirty="0">
                <a:solidFill>
                  <a:schemeClr val="dk1"/>
                </a:solidFill>
                <a:latin typeface="+mn-lt"/>
                <a:ea typeface="Arial"/>
                <a:cs typeface="Arial"/>
                <a:sym typeface="Arial"/>
              </a:rPr>
              <a:t>[NEXT SLIDE] </a:t>
            </a:r>
            <a:endParaRPr lang="en-US" sz="2400" dirty="0">
              <a:latin typeface="+mn-lt"/>
            </a:endParaRPr>
          </a:p>
          <a:p>
            <a:pPr marL="0" lvl="0" indent="0" algn="l" rtl="0">
              <a:lnSpc>
                <a:spcPct val="100000"/>
              </a:lnSpc>
              <a:spcBef>
                <a:spcPts val="0"/>
              </a:spcBef>
              <a:spcAft>
                <a:spcPts val="0"/>
              </a:spcAft>
              <a:buSzPts val="1400"/>
              <a:buNone/>
            </a:pPr>
            <a:endParaRPr lang="en-US" sz="2400" dirty="0">
              <a:latin typeface="+mn-lt"/>
            </a:endParaRPr>
          </a:p>
          <a:p>
            <a:endParaRPr lang="en-CA" sz="2400" dirty="0">
              <a:latin typeface="+mn-lt"/>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9</a:t>
            </a:fld>
            <a:endParaRPr lang="ko-KR" altLang="en-US"/>
          </a:p>
        </p:txBody>
      </p:sp>
    </p:spTree>
    <p:extLst>
      <p:ext uri="{BB962C8B-B14F-4D97-AF65-F5344CB8AC3E}">
        <p14:creationId xmlns:p14="http://schemas.microsoft.com/office/powerpoint/2010/main" val="354382753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제목 슬라이드">
    <p:spTree>
      <p:nvGrpSpPr>
        <p:cNvPr id="1" name=""/>
        <p:cNvGrpSpPr/>
        <p:nvPr/>
      </p:nvGrpSpPr>
      <p:grpSpPr>
        <a:xfrm>
          <a:off x="0" y="0"/>
          <a:ext cx="0" cy="0"/>
          <a:chOff x="0" y="0"/>
          <a:chExt cx="0" cy="0"/>
        </a:xfrm>
      </p:grpSpPr>
      <p:pic>
        <p:nvPicPr>
          <p:cNvPr id="2" name="그림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40"/>
            <a:ext cx="12190412" cy="6857107"/>
          </a:xfrm>
          <a:prstGeom prst="rect">
            <a:avLst/>
          </a:prstGeom>
        </p:spPr>
      </p:pic>
      <p:sp>
        <p:nvSpPr>
          <p:cNvPr id="4" name="날짜 개체 틀 3"/>
          <p:cNvSpPr>
            <a:spLocks noGrp="1"/>
          </p:cNvSpPr>
          <p:nvPr>
            <p:ph type="dt" sz="half" idx="10"/>
          </p:nvPr>
        </p:nvSpPr>
        <p:spPr/>
        <p:txBody>
          <a:bodyPr/>
          <a:lstStyle/>
          <a:p>
            <a:fld id="{ED3D6733-6F27-4404-AB51-585418F146E5}" type="datetimeFigureOut">
              <a:rPr lang="ko-KR" altLang="en-US" smtClean="0"/>
              <a:pPr/>
              <a:t>2021-04-10</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EE6BC638-39B7-4287-91A7-2A3DDA573295}" type="slidenum">
              <a:rPr lang="ko-KR" altLang="en-US" smtClean="0"/>
              <a:pPr/>
              <a:t>‹#›</a:t>
            </a:fld>
            <a:endParaRPr lang="ko-KR" altLang="en-US"/>
          </a:p>
        </p:txBody>
      </p:sp>
      <p:sp>
        <p:nvSpPr>
          <p:cNvPr id="14" name="부제목 2"/>
          <p:cNvSpPr>
            <a:spLocks noGrp="1"/>
          </p:cNvSpPr>
          <p:nvPr>
            <p:ph type="subTitle" idx="1"/>
          </p:nvPr>
        </p:nvSpPr>
        <p:spPr>
          <a:xfrm>
            <a:off x="1225950" y="3141762"/>
            <a:ext cx="6597448" cy="864096"/>
          </a:xfrm>
          <a:noFill/>
          <a:ln w="9525">
            <a:noFill/>
            <a:miter lim="800000"/>
            <a:headEnd/>
            <a:tailEnd/>
          </a:ln>
        </p:spPr>
        <p:txBody>
          <a:bodyPr vert="horz" wrap="square" lIns="99569" tIns="49785" rIns="99569" bIns="49785" numCol="1" rtlCol="0" anchor="t" anchorCtr="0" compatLnSpc="1">
            <a:prstTxWarp prst="textNoShape">
              <a:avLst/>
            </a:prstTxWarp>
            <a:noAutofit/>
          </a:bodyPr>
          <a:lstStyle>
            <a:lvl1pPr marL="0" indent="0" algn="l" defTabSz="995690" rtl="0" eaLnBrk="1" fontAlgn="base" latinLnBrk="1" hangingPunct="1">
              <a:lnSpc>
                <a:spcPct val="100000"/>
              </a:lnSpc>
              <a:spcBef>
                <a:spcPct val="0"/>
              </a:spcBef>
              <a:spcAft>
                <a:spcPct val="0"/>
              </a:spcAft>
              <a:buClr>
                <a:schemeClr val="hlink"/>
              </a:buClr>
              <a:buFont typeface="굴림체" pitchFamily="49" charset="-127"/>
              <a:buNone/>
              <a:defRPr lang="ko-KR" altLang="en-US" sz="1200" kern="1200" baseline="0" dirty="0">
                <a:solidFill>
                  <a:srgbClr val="575757"/>
                </a:solidFill>
                <a:effectLst/>
                <a:latin typeface="+mj-lt"/>
                <a:ea typeface="맑은 고딕" pitchFamily="50" charset="-127"/>
                <a:cs typeface="+mj-cs"/>
              </a:defRPr>
            </a:lvl1pPr>
            <a:lvl2pPr marL="497845" indent="0" algn="ctr">
              <a:buNone/>
              <a:defRPr>
                <a:solidFill>
                  <a:schemeClr val="tx1">
                    <a:tint val="75000"/>
                  </a:schemeClr>
                </a:solidFill>
              </a:defRPr>
            </a:lvl2pPr>
            <a:lvl3pPr marL="995690" indent="0" algn="ctr">
              <a:buNone/>
              <a:defRPr>
                <a:solidFill>
                  <a:schemeClr val="tx1">
                    <a:tint val="75000"/>
                  </a:schemeClr>
                </a:solidFill>
              </a:defRPr>
            </a:lvl3pPr>
            <a:lvl4pPr marL="1493535" indent="0" algn="ctr">
              <a:buNone/>
              <a:defRPr>
                <a:solidFill>
                  <a:schemeClr val="tx1">
                    <a:tint val="75000"/>
                  </a:schemeClr>
                </a:solidFill>
              </a:defRPr>
            </a:lvl4pPr>
            <a:lvl5pPr marL="1991380" indent="0" algn="ctr">
              <a:buNone/>
              <a:defRPr>
                <a:solidFill>
                  <a:schemeClr val="tx1">
                    <a:tint val="75000"/>
                  </a:schemeClr>
                </a:solidFill>
              </a:defRPr>
            </a:lvl5pPr>
            <a:lvl6pPr marL="2489225" indent="0" algn="ctr">
              <a:buNone/>
              <a:defRPr>
                <a:solidFill>
                  <a:schemeClr val="tx1">
                    <a:tint val="75000"/>
                  </a:schemeClr>
                </a:solidFill>
              </a:defRPr>
            </a:lvl6pPr>
            <a:lvl7pPr marL="2987070" indent="0" algn="ctr">
              <a:buNone/>
              <a:defRPr>
                <a:solidFill>
                  <a:schemeClr val="tx1">
                    <a:tint val="75000"/>
                  </a:schemeClr>
                </a:solidFill>
              </a:defRPr>
            </a:lvl7pPr>
            <a:lvl8pPr marL="3484916" indent="0" algn="ctr">
              <a:buNone/>
              <a:defRPr>
                <a:solidFill>
                  <a:schemeClr val="tx1">
                    <a:tint val="75000"/>
                  </a:schemeClr>
                </a:solidFill>
              </a:defRPr>
            </a:lvl8pPr>
            <a:lvl9pPr marL="3982761" indent="0" algn="ctr">
              <a:buNone/>
              <a:defRPr>
                <a:solidFill>
                  <a:schemeClr val="tx1">
                    <a:tint val="75000"/>
                  </a:schemeClr>
                </a:solidFill>
              </a:defRPr>
            </a:lvl9pPr>
          </a:lstStyle>
          <a:p>
            <a:endParaRPr lang="ko-KR" altLang="en-US" dirty="0"/>
          </a:p>
        </p:txBody>
      </p:sp>
      <p:sp>
        <p:nvSpPr>
          <p:cNvPr id="15" name="제목 1"/>
          <p:cNvSpPr>
            <a:spLocks noGrp="1"/>
          </p:cNvSpPr>
          <p:nvPr>
            <p:ph type="ctrTitle" hasCustomPrompt="1"/>
          </p:nvPr>
        </p:nvSpPr>
        <p:spPr>
          <a:xfrm>
            <a:off x="1198662" y="1170857"/>
            <a:ext cx="5040560" cy="1970906"/>
          </a:xfrm>
          <a:noFill/>
          <a:ln w="9525">
            <a:noFill/>
            <a:miter lim="800000"/>
            <a:headEnd/>
            <a:tailEnd/>
          </a:ln>
        </p:spPr>
        <p:txBody>
          <a:bodyPr vert="horz" wrap="square" lIns="99569" tIns="49785" rIns="99569" bIns="49785" numCol="1" rtlCol="0" anchor="t" anchorCtr="0" compatLnSpc="1">
            <a:prstTxWarp prst="textNoShape">
              <a:avLst/>
            </a:prstTxWarp>
            <a:noAutofit/>
          </a:bodyPr>
          <a:lstStyle>
            <a:lvl1pPr marL="0" indent="0" algn="l" defTabSz="995690" rtl="0" eaLnBrk="1" fontAlgn="base" latinLnBrk="1" hangingPunct="1">
              <a:lnSpc>
                <a:spcPct val="100000"/>
              </a:lnSpc>
              <a:spcBef>
                <a:spcPct val="0"/>
              </a:spcBef>
              <a:spcAft>
                <a:spcPct val="0"/>
              </a:spcAft>
              <a:buClr>
                <a:schemeClr val="hlink"/>
              </a:buClr>
              <a:buFont typeface="굴림체" pitchFamily="49" charset="-127"/>
              <a:buNone/>
              <a:defRPr lang="ko-KR" altLang="en-US" sz="5800" kern="1200" baseline="0" dirty="0">
                <a:solidFill>
                  <a:srgbClr val="87334A"/>
                </a:solidFill>
                <a:effectLst/>
                <a:latin typeface="+mj-lt"/>
                <a:ea typeface="맑은 고딕" pitchFamily="50" charset="-127"/>
                <a:cs typeface="+mj-cs"/>
              </a:defRPr>
            </a:lvl1pPr>
          </a:lstStyle>
          <a:p>
            <a:r>
              <a:rPr lang="ko-KR" altLang="en-US" dirty="0"/>
              <a:t>제목을</a:t>
            </a:r>
            <a:r>
              <a:rPr lang="en-US" altLang="ko-KR" dirty="0"/>
              <a:t> </a:t>
            </a:r>
            <a:r>
              <a:rPr lang="ko-KR" altLang="en-US" dirty="0"/>
              <a:t>입력하시오</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빈 화면">
    <p:bg>
      <p:bgPr>
        <a:solidFill>
          <a:schemeClr val="bg1"/>
        </a:solidFill>
        <a:effectLst/>
      </p:bgPr>
    </p:bg>
    <p:spTree>
      <p:nvGrpSpPr>
        <p:cNvPr id="1" name=""/>
        <p:cNvGrpSpPr/>
        <p:nvPr/>
      </p:nvGrpSpPr>
      <p:grpSpPr>
        <a:xfrm>
          <a:off x="0" y="0"/>
          <a:ext cx="0" cy="0"/>
          <a:chOff x="0" y="0"/>
          <a:chExt cx="0" cy="0"/>
        </a:xfrm>
      </p:grpSpPr>
      <p:pic>
        <p:nvPicPr>
          <p:cNvPr id="5" name="그림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40"/>
            <a:ext cx="12190412" cy="6857107"/>
          </a:xfrm>
          <a:prstGeom prst="rect">
            <a:avLst/>
          </a:prstGeom>
        </p:spPr>
      </p:pic>
      <p:sp>
        <p:nvSpPr>
          <p:cNvPr id="2" name="날짜 개체 틀 1"/>
          <p:cNvSpPr>
            <a:spLocks noGrp="1"/>
          </p:cNvSpPr>
          <p:nvPr>
            <p:ph type="dt" sz="half" idx="10"/>
          </p:nvPr>
        </p:nvSpPr>
        <p:spPr/>
        <p:txBody>
          <a:bodyPr/>
          <a:lstStyle/>
          <a:p>
            <a:fld id="{ED3D6733-6F27-4404-AB51-585418F146E5}" type="datetimeFigureOut">
              <a:rPr lang="ko-KR" altLang="en-US" smtClean="0"/>
              <a:pPr/>
              <a:t>2021-04-10</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EE6BC638-39B7-4287-91A7-2A3DDA573295}" type="slidenum">
              <a:rPr lang="ko-KR" altLang="en-US" smtClean="0"/>
              <a:pPr/>
              <a:t>‹#›</a:t>
            </a:fld>
            <a:endParaRPr lang="ko-KR"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구역 머리글">
    <p:bg>
      <p:bgPr>
        <a:solidFill>
          <a:schemeClr val="bg1"/>
        </a:solidFill>
        <a:effectLst/>
      </p:bgPr>
    </p:bg>
    <p:spTree>
      <p:nvGrpSpPr>
        <p:cNvPr id="1" name=""/>
        <p:cNvGrpSpPr/>
        <p:nvPr/>
      </p:nvGrpSpPr>
      <p:grpSpPr>
        <a:xfrm>
          <a:off x="0" y="0"/>
          <a:ext cx="0" cy="0"/>
          <a:chOff x="0" y="0"/>
          <a:chExt cx="0" cy="0"/>
        </a:xfrm>
      </p:grpSpPr>
      <p:pic>
        <p:nvPicPr>
          <p:cNvPr id="2" name="그림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40"/>
            <a:ext cx="12190412" cy="6857107"/>
          </a:xfrm>
          <a:prstGeom prst="rect">
            <a:avLst/>
          </a:prstGeom>
        </p:spPr>
      </p:pic>
      <p:sp>
        <p:nvSpPr>
          <p:cNvPr id="4" name="날짜 개체 틀 3"/>
          <p:cNvSpPr>
            <a:spLocks noGrp="1"/>
          </p:cNvSpPr>
          <p:nvPr>
            <p:ph type="dt" sz="half" idx="10"/>
          </p:nvPr>
        </p:nvSpPr>
        <p:spPr/>
        <p:txBody>
          <a:bodyPr/>
          <a:lstStyle/>
          <a:p>
            <a:fld id="{ED3D6733-6F27-4404-AB51-585418F146E5}" type="datetimeFigureOut">
              <a:rPr lang="ko-KR" altLang="en-US" smtClean="0"/>
              <a:pPr/>
              <a:t>2021-04-10</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EE6BC638-39B7-4287-91A7-2A3DDA573295}" type="slidenum">
              <a:rPr lang="ko-KR" altLang="en-US" smtClean="0"/>
              <a:pPr/>
              <a:t>‹#›</a:t>
            </a:fld>
            <a:endParaRPr lang="ko-KR"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사용자 지정 레이아웃">
    <p:bg>
      <p:bgPr>
        <a:solidFill>
          <a:schemeClr val="bg1"/>
        </a:solidFill>
        <a:effectLst/>
      </p:bgPr>
    </p:bg>
    <p:spTree>
      <p:nvGrpSpPr>
        <p:cNvPr id="1" name=""/>
        <p:cNvGrpSpPr/>
        <p:nvPr/>
      </p:nvGrpSpPr>
      <p:grpSpPr>
        <a:xfrm>
          <a:off x="0" y="0"/>
          <a:ext cx="0" cy="0"/>
          <a:chOff x="0" y="0"/>
          <a:chExt cx="0" cy="0"/>
        </a:xfrm>
      </p:grpSpPr>
      <p:pic>
        <p:nvPicPr>
          <p:cNvPr id="6" name="그림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40"/>
            <a:ext cx="12190412" cy="6857107"/>
          </a:xfrm>
          <a:prstGeom prst="rect">
            <a:avLst/>
          </a:prstGeom>
        </p:spPr>
      </p:pic>
      <p:sp>
        <p:nvSpPr>
          <p:cNvPr id="15" name="내용 개체 틀 2"/>
          <p:cNvSpPr>
            <a:spLocks noGrp="1"/>
          </p:cNvSpPr>
          <p:nvPr>
            <p:ph idx="1" hasCustomPrompt="1"/>
          </p:nvPr>
        </p:nvSpPr>
        <p:spPr>
          <a:xfrm>
            <a:off x="609521" y="1485579"/>
            <a:ext cx="10971372" cy="4824535"/>
          </a:xfrm>
        </p:spPr>
        <p:txBody>
          <a:bodyPr>
            <a:normAutofit/>
          </a:bodyPr>
          <a:lstStyle>
            <a:lvl1pPr algn="l">
              <a:buNone/>
              <a:defRPr sz="2000" i="1" baseline="0">
                <a:solidFill>
                  <a:srgbClr val="87334A"/>
                </a:solidFill>
                <a:latin typeface="+mj-lt"/>
                <a:ea typeface="맑은 고딕" pitchFamily="50" charset="-127"/>
              </a:defRPr>
            </a:lvl1pPr>
            <a:lvl2pPr algn="l">
              <a:buNone/>
              <a:defRPr sz="2500" baseline="0">
                <a:solidFill>
                  <a:schemeClr val="tx1">
                    <a:lumMod val="75000"/>
                    <a:lumOff val="25000"/>
                  </a:schemeClr>
                </a:solidFill>
                <a:latin typeface="Noto Sans" pitchFamily="34" charset="0"/>
                <a:ea typeface="맑은 고딕" pitchFamily="50" charset="-127"/>
              </a:defRPr>
            </a:lvl2pPr>
            <a:lvl3pPr algn="l">
              <a:buNone/>
              <a:defRPr sz="2500" baseline="0">
                <a:solidFill>
                  <a:schemeClr val="tx1">
                    <a:lumMod val="75000"/>
                    <a:lumOff val="25000"/>
                  </a:schemeClr>
                </a:solidFill>
                <a:latin typeface="Noto Sans" pitchFamily="34" charset="0"/>
                <a:ea typeface="맑은 고딕" pitchFamily="50" charset="-127"/>
              </a:defRPr>
            </a:lvl3pPr>
            <a:lvl4pPr algn="l">
              <a:buNone/>
              <a:defRPr sz="2500" baseline="0">
                <a:solidFill>
                  <a:schemeClr val="tx1">
                    <a:lumMod val="75000"/>
                    <a:lumOff val="25000"/>
                  </a:schemeClr>
                </a:solidFill>
                <a:latin typeface="Noto Sans" pitchFamily="34" charset="0"/>
                <a:ea typeface="맑은 고딕" pitchFamily="50" charset="-127"/>
              </a:defRPr>
            </a:lvl4pPr>
            <a:lvl5pPr algn="l">
              <a:buNone/>
              <a:defRPr sz="2500" baseline="0">
                <a:solidFill>
                  <a:schemeClr val="tx1">
                    <a:lumMod val="75000"/>
                    <a:lumOff val="25000"/>
                  </a:schemeClr>
                </a:solidFill>
                <a:latin typeface="Noto Sans" pitchFamily="34" charset="0"/>
                <a:ea typeface="맑은 고딕" pitchFamily="50" charset="-127"/>
              </a:defRPr>
            </a:lvl5pPr>
          </a:lstStyle>
          <a:p>
            <a:pPr lvl="0"/>
            <a:r>
              <a:rPr lang="en-US" altLang="ko-KR" dirty="0"/>
              <a:t>Replaced with your own text</a:t>
            </a:r>
            <a:endParaRPr lang="ko-KR" altLang="en-US" dirty="0"/>
          </a:p>
        </p:txBody>
      </p:sp>
      <p:sp>
        <p:nvSpPr>
          <p:cNvPr id="14" name="제목 1"/>
          <p:cNvSpPr>
            <a:spLocks noGrp="1"/>
          </p:cNvSpPr>
          <p:nvPr>
            <p:ph type="title"/>
          </p:nvPr>
        </p:nvSpPr>
        <p:spPr>
          <a:xfrm>
            <a:off x="609520" y="189434"/>
            <a:ext cx="10971373" cy="798753"/>
          </a:xfrm>
        </p:spPr>
        <p:txBody>
          <a:bodyPr vert="horz" lIns="99569" tIns="49785" rIns="99569" bIns="49785" rtlCol="0" anchor="ctr">
            <a:normAutofit/>
          </a:bodyPr>
          <a:lstStyle>
            <a:lvl1pPr algn="ctr" defTabSz="995690" rtl="0" eaLnBrk="1" latinLnBrk="1" hangingPunct="1">
              <a:spcBef>
                <a:spcPct val="0"/>
              </a:spcBef>
              <a:buNone/>
              <a:defRPr lang="ko-KR" altLang="en-US" sz="4000" b="1" kern="1200" baseline="0" dirty="0">
                <a:solidFill>
                  <a:srgbClr val="87334A"/>
                </a:solidFill>
                <a:effectLst/>
                <a:latin typeface="+mj-lt"/>
                <a:ea typeface="맑은 고딕" pitchFamily="50" charset="-127"/>
                <a:cs typeface="+mj-cs"/>
              </a:defRPr>
            </a:lvl1pPr>
          </a:lstStyle>
          <a:p>
            <a:r>
              <a:rPr lang="ko-KR" altLang="en-US" dirty="0"/>
              <a:t>마스터 제목 스타일 편집</a:t>
            </a:r>
          </a:p>
        </p:txBody>
      </p:sp>
      <p:sp>
        <p:nvSpPr>
          <p:cNvPr id="12" name="날짜 개체 틀 3"/>
          <p:cNvSpPr>
            <a:spLocks noGrp="1"/>
          </p:cNvSpPr>
          <p:nvPr>
            <p:ph type="dt" sz="half" idx="10"/>
          </p:nvPr>
        </p:nvSpPr>
        <p:spPr>
          <a:xfrm>
            <a:off x="609521" y="6502342"/>
            <a:ext cx="2844430" cy="220692"/>
          </a:xfrm>
        </p:spPr>
        <p:txBody>
          <a:bodyPr/>
          <a:lstStyle/>
          <a:p>
            <a:fld id="{ED3D6733-6F27-4404-AB51-585418F146E5}" type="datetimeFigureOut">
              <a:rPr lang="ko-KR" altLang="en-US" smtClean="0"/>
              <a:pPr/>
              <a:t>2021-04-10</a:t>
            </a:fld>
            <a:endParaRPr lang="ko-KR" altLang="en-US"/>
          </a:p>
        </p:txBody>
      </p:sp>
      <p:sp>
        <p:nvSpPr>
          <p:cNvPr id="13" name="바닥글 개체 틀 4"/>
          <p:cNvSpPr>
            <a:spLocks noGrp="1"/>
          </p:cNvSpPr>
          <p:nvPr>
            <p:ph type="ftr" sz="quarter" idx="11"/>
          </p:nvPr>
        </p:nvSpPr>
        <p:spPr>
          <a:xfrm>
            <a:off x="4165059" y="6502342"/>
            <a:ext cx="3860297" cy="220692"/>
          </a:xfrm>
        </p:spPr>
        <p:txBody>
          <a:bodyPr/>
          <a:lstStyle/>
          <a:p>
            <a:endParaRPr lang="ko-KR" altLang="en-US"/>
          </a:p>
        </p:txBody>
      </p:sp>
      <p:sp>
        <p:nvSpPr>
          <p:cNvPr id="16" name="슬라이드 번호 개체 틀 5"/>
          <p:cNvSpPr>
            <a:spLocks noGrp="1"/>
          </p:cNvSpPr>
          <p:nvPr>
            <p:ph type="sldNum" sz="quarter" idx="12"/>
          </p:nvPr>
        </p:nvSpPr>
        <p:spPr>
          <a:xfrm>
            <a:off x="8736463" y="6502342"/>
            <a:ext cx="2844430" cy="220692"/>
          </a:xfrm>
        </p:spPr>
        <p:txBody>
          <a:bodyPr/>
          <a:lstStyle/>
          <a:p>
            <a:fld id="{EE6BC638-39B7-4287-91A7-2A3DDA573295}" type="slidenum">
              <a:rPr lang="ko-KR" altLang="en-US" smtClean="0"/>
              <a:pPr/>
              <a:t>‹#›</a:t>
            </a:fld>
            <a:endParaRPr lang="ko-KR" altLang="en-US"/>
          </a:p>
        </p:txBody>
      </p:sp>
      <p:pic>
        <p:nvPicPr>
          <p:cNvPr id="8" name="내용 개체 틀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30710" y="408993"/>
            <a:ext cx="353539" cy="359634"/>
          </a:xfrm>
          <a:prstGeom prst="rect">
            <a:avLst/>
          </a:prstGeom>
        </p:spPr>
      </p:pic>
      <p:pic>
        <p:nvPicPr>
          <p:cNvPr id="9" name="내용 개체 틀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27654" y="408993"/>
            <a:ext cx="353539" cy="359634"/>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제목 및 내용">
    <p:bg>
      <p:bgPr>
        <a:solidFill>
          <a:schemeClr val="bg1"/>
        </a:solidFill>
        <a:effectLst/>
      </p:bgPr>
    </p:bg>
    <p:spTree>
      <p:nvGrpSpPr>
        <p:cNvPr id="1" name=""/>
        <p:cNvGrpSpPr/>
        <p:nvPr/>
      </p:nvGrpSpPr>
      <p:grpSpPr>
        <a:xfrm>
          <a:off x="0" y="0"/>
          <a:ext cx="0" cy="0"/>
          <a:chOff x="0" y="0"/>
          <a:chExt cx="0" cy="0"/>
        </a:xfrm>
      </p:grpSpPr>
      <p:pic>
        <p:nvPicPr>
          <p:cNvPr id="7" name="그림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40"/>
            <a:ext cx="12190412" cy="6857107"/>
          </a:xfrm>
          <a:prstGeom prst="rect">
            <a:avLst/>
          </a:prstGeom>
        </p:spPr>
      </p:pic>
      <p:sp>
        <p:nvSpPr>
          <p:cNvPr id="4" name="날짜 개체 틀 3"/>
          <p:cNvSpPr>
            <a:spLocks noGrp="1"/>
          </p:cNvSpPr>
          <p:nvPr>
            <p:ph type="dt" sz="half" idx="10"/>
          </p:nvPr>
        </p:nvSpPr>
        <p:spPr>
          <a:xfrm>
            <a:off x="609521" y="6502342"/>
            <a:ext cx="2844430" cy="220692"/>
          </a:xfrm>
        </p:spPr>
        <p:txBody>
          <a:bodyPr/>
          <a:lstStyle/>
          <a:p>
            <a:fld id="{ED3D6733-6F27-4404-AB51-585418F146E5}" type="datetimeFigureOut">
              <a:rPr lang="ko-KR" altLang="en-US" smtClean="0"/>
              <a:pPr/>
              <a:t>2021-04-10</a:t>
            </a:fld>
            <a:endParaRPr lang="ko-KR" altLang="en-US"/>
          </a:p>
        </p:txBody>
      </p:sp>
      <p:sp>
        <p:nvSpPr>
          <p:cNvPr id="5" name="바닥글 개체 틀 4"/>
          <p:cNvSpPr>
            <a:spLocks noGrp="1"/>
          </p:cNvSpPr>
          <p:nvPr>
            <p:ph type="ftr" sz="quarter" idx="11"/>
          </p:nvPr>
        </p:nvSpPr>
        <p:spPr>
          <a:xfrm>
            <a:off x="4165059" y="6502342"/>
            <a:ext cx="3860297" cy="220692"/>
          </a:xfrm>
        </p:spPr>
        <p:txBody>
          <a:bodyPr/>
          <a:lstStyle/>
          <a:p>
            <a:endParaRPr lang="ko-KR" altLang="en-US"/>
          </a:p>
        </p:txBody>
      </p:sp>
      <p:sp>
        <p:nvSpPr>
          <p:cNvPr id="6" name="슬라이드 번호 개체 틀 5"/>
          <p:cNvSpPr>
            <a:spLocks noGrp="1"/>
          </p:cNvSpPr>
          <p:nvPr>
            <p:ph type="sldNum" sz="quarter" idx="12"/>
          </p:nvPr>
        </p:nvSpPr>
        <p:spPr>
          <a:xfrm>
            <a:off x="8736463" y="6502342"/>
            <a:ext cx="2844430" cy="220692"/>
          </a:xfrm>
        </p:spPr>
        <p:txBody>
          <a:bodyPr/>
          <a:lstStyle/>
          <a:p>
            <a:fld id="{EE6BC638-39B7-4287-91A7-2A3DDA573295}" type="slidenum">
              <a:rPr lang="ko-KR" altLang="en-US" smtClean="0"/>
              <a:pPr/>
              <a:t>‹#›</a:t>
            </a:fld>
            <a:endParaRPr lang="ko-KR" altLang="en-US"/>
          </a:p>
        </p:txBody>
      </p:sp>
      <p:sp>
        <p:nvSpPr>
          <p:cNvPr id="15" name="제목 1"/>
          <p:cNvSpPr>
            <a:spLocks noGrp="1"/>
          </p:cNvSpPr>
          <p:nvPr>
            <p:ph type="title"/>
          </p:nvPr>
        </p:nvSpPr>
        <p:spPr>
          <a:xfrm>
            <a:off x="609521" y="189434"/>
            <a:ext cx="10971372" cy="798753"/>
          </a:xfrm>
        </p:spPr>
        <p:txBody>
          <a:bodyPr vert="horz" lIns="99569" tIns="49785" rIns="99569" bIns="49785" rtlCol="0" anchor="ctr">
            <a:normAutofit/>
          </a:bodyPr>
          <a:lstStyle>
            <a:lvl1pPr algn="l" defTabSz="995690" rtl="0" eaLnBrk="1" latinLnBrk="1" hangingPunct="1">
              <a:spcBef>
                <a:spcPct val="0"/>
              </a:spcBef>
              <a:buNone/>
              <a:defRPr lang="ko-KR" altLang="en-US" sz="4000" b="1" kern="1200" baseline="0" dirty="0">
                <a:solidFill>
                  <a:schemeClr val="bg1"/>
                </a:solidFill>
                <a:effectLst/>
                <a:latin typeface="+mj-lt"/>
                <a:ea typeface="맑은 고딕" pitchFamily="50" charset="-127"/>
                <a:cs typeface="+mj-cs"/>
              </a:defRPr>
            </a:lvl1pPr>
          </a:lstStyle>
          <a:p>
            <a:r>
              <a:rPr lang="ko-KR" altLang="en-US" dirty="0"/>
              <a:t>마스터 제목 스타일 편집</a:t>
            </a:r>
          </a:p>
        </p:txBody>
      </p:sp>
      <p:sp>
        <p:nvSpPr>
          <p:cNvPr id="16" name="내용 개체 틀 2"/>
          <p:cNvSpPr>
            <a:spLocks noGrp="1"/>
          </p:cNvSpPr>
          <p:nvPr>
            <p:ph idx="1" hasCustomPrompt="1"/>
          </p:nvPr>
        </p:nvSpPr>
        <p:spPr>
          <a:xfrm>
            <a:off x="609521" y="1485578"/>
            <a:ext cx="10971372" cy="4824535"/>
          </a:xfrm>
        </p:spPr>
        <p:txBody>
          <a:bodyPr>
            <a:normAutofit/>
          </a:bodyPr>
          <a:lstStyle>
            <a:lvl1pPr algn="l">
              <a:buNone/>
              <a:defRPr sz="2000" i="1" baseline="0">
                <a:solidFill>
                  <a:schemeClr val="tx1">
                    <a:lumMod val="75000"/>
                    <a:lumOff val="25000"/>
                  </a:schemeClr>
                </a:solidFill>
                <a:latin typeface="+mj-lt"/>
                <a:ea typeface="맑은 고딕" pitchFamily="50" charset="-127"/>
              </a:defRPr>
            </a:lvl1pPr>
            <a:lvl2pPr algn="l">
              <a:buNone/>
              <a:defRPr sz="2500" baseline="0">
                <a:solidFill>
                  <a:schemeClr val="tx1">
                    <a:lumMod val="75000"/>
                    <a:lumOff val="25000"/>
                  </a:schemeClr>
                </a:solidFill>
                <a:latin typeface="Noto Sans" pitchFamily="34" charset="0"/>
                <a:ea typeface="맑은 고딕" pitchFamily="50" charset="-127"/>
              </a:defRPr>
            </a:lvl2pPr>
            <a:lvl3pPr algn="l">
              <a:buNone/>
              <a:defRPr sz="2500" baseline="0">
                <a:solidFill>
                  <a:schemeClr val="tx1">
                    <a:lumMod val="75000"/>
                    <a:lumOff val="25000"/>
                  </a:schemeClr>
                </a:solidFill>
                <a:latin typeface="Noto Sans" pitchFamily="34" charset="0"/>
                <a:ea typeface="맑은 고딕" pitchFamily="50" charset="-127"/>
              </a:defRPr>
            </a:lvl3pPr>
            <a:lvl4pPr algn="l">
              <a:buNone/>
              <a:defRPr sz="2500" baseline="0">
                <a:solidFill>
                  <a:schemeClr val="tx1">
                    <a:lumMod val="75000"/>
                    <a:lumOff val="25000"/>
                  </a:schemeClr>
                </a:solidFill>
                <a:latin typeface="Noto Sans" pitchFamily="34" charset="0"/>
                <a:ea typeface="맑은 고딕" pitchFamily="50" charset="-127"/>
              </a:defRPr>
            </a:lvl4pPr>
            <a:lvl5pPr algn="l">
              <a:buNone/>
              <a:defRPr sz="2500" baseline="0">
                <a:solidFill>
                  <a:schemeClr val="tx1">
                    <a:lumMod val="75000"/>
                    <a:lumOff val="25000"/>
                  </a:schemeClr>
                </a:solidFill>
                <a:latin typeface="Noto Sans" pitchFamily="34" charset="0"/>
                <a:ea typeface="맑은 고딕" pitchFamily="50" charset="-127"/>
              </a:defRPr>
            </a:lvl5pPr>
          </a:lstStyle>
          <a:p>
            <a:pPr lvl="0"/>
            <a:r>
              <a:rPr lang="en-US" altLang="ko-KR"/>
              <a:t>Replaced with your own text</a:t>
            </a:r>
            <a:endParaRPr lang="ko-KR" alt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사용자 지정 레이아웃">
    <p:bg>
      <p:bgPr>
        <a:solidFill>
          <a:schemeClr val="bg1"/>
        </a:solidFill>
        <a:effectLst/>
      </p:bgPr>
    </p:bg>
    <p:spTree>
      <p:nvGrpSpPr>
        <p:cNvPr id="1" name=""/>
        <p:cNvGrpSpPr/>
        <p:nvPr/>
      </p:nvGrpSpPr>
      <p:grpSpPr>
        <a:xfrm>
          <a:off x="0" y="0"/>
          <a:ext cx="0" cy="0"/>
          <a:chOff x="0" y="0"/>
          <a:chExt cx="0" cy="0"/>
        </a:xfrm>
      </p:grpSpPr>
      <p:pic>
        <p:nvPicPr>
          <p:cNvPr id="6" name="그림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40"/>
            <a:ext cx="12190412" cy="6857107"/>
          </a:xfrm>
          <a:prstGeom prst="rect">
            <a:avLst/>
          </a:prstGeom>
        </p:spPr>
      </p:pic>
      <p:sp>
        <p:nvSpPr>
          <p:cNvPr id="3" name="날짜 개체 틀 2"/>
          <p:cNvSpPr>
            <a:spLocks noGrp="1"/>
          </p:cNvSpPr>
          <p:nvPr>
            <p:ph type="dt" sz="half" idx="10"/>
          </p:nvPr>
        </p:nvSpPr>
        <p:spPr/>
        <p:txBody>
          <a:bodyPr/>
          <a:lstStyle/>
          <a:p>
            <a:fld id="{ED3D6733-6F27-4404-AB51-585418F146E5}" type="datetimeFigureOut">
              <a:rPr lang="ko-KR" altLang="en-US" smtClean="0"/>
              <a:pPr/>
              <a:t>2021-04-10</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EE6BC638-39B7-4287-91A7-2A3DDA573295}" type="slidenum">
              <a:rPr lang="ko-KR" altLang="en-US" smtClean="0"/>
              <a:pPr/>
              <a:t>‹#›</a:t>
            </a:fld>
            <a:endParaRPr lang="ko-KR" altLang="en-US"/>
          </a:p>
        </p:txBody>
      </p:sp>
      <p:sp>
        <p:nvSpPr>
          <p:cNvPr id="8" name="제목 1"/>
          <p:cNvSpPr>
            <a:spLocks noGrp="1"/>
          </p:cNvSpPr>
          <p:nvPr>
            <p:ph type="ctrTitle"/>
          </p:nvPr>
        </p:nvSpPr>
        <p:spPr>
          <a:xfrm>
            <a:off x="6239222" y="2440830"/>
            <a:ext cx="5951190" cy="1977926"/>
          </a:xfrm>
          <a:noFill/>
          <a:ln w="9525">
            <a:noFill/>
            <a:miter lim="800000"/>
            <a:headEnd/>
            <a:tailEnd/>
          </a:ln>
        </p:spPr>
        <p:txBody>
          <a:bodyPr vert="horz" wrap="square" lIns="99569" tIns="49785" rIns="99569" bIns="49785" numCol="1" rtlCol="0" anchor="ctr" anchorCtr="0" compatLnSpc="1">
            <a:prstTxWarp prst="textNoShape">
              <a:avLst/>
            </a:prstTxWarp>
            <a:noAutofit/>
          </a:bodyPr>
          <a:lstStyle>
            <a:lvl1pPr marL="0" indent="0" algn="l" defTabSz="995690" rtl="0" eaLnBrk="1" fontAlgn="base" latinLnBrk="1" hangingPunct="1">
              <a:lnSpc>
                <a:spcPct val="100000"/>
              </a:lnSpc>
              <a:spcBef>
                <a:spcPct val="0"/>
              </a:spcBef>
              <a:spcAft>
                <a:spcPct val="0"/>
              </a:spcAft>
              <a:buClr>
                <a:schemeClr val="hlink"/>
              </a:buClr>
              <a:buFont typeface="굴림체" pitchFamily="49" charset="-127"/>
              <a:buNone/>
              <a:defRPr lang="ko-KR" altLang="en-US" sz="7200" kern="1200" baseline="0" dirty="0">
                <a:solidFill>
                  <a:srgbClr val="87334A"/>
                </a:solidFill>
                <a:effectLst/>
                <a:latin typeface="+mj-lt"/>
                <a:ea typeface="맑은 고딕" pitchFamily="50" charset="-127"/>
                <a:cs typeface="+mj-cs"/>
              </a:defRPr>
            </a:lvl1pPr>
          </a:lstStyle>
          <a:p>
            <a:endParaRPr lang="ko-KR"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609521" y="19030"/>
            <a:ext cx="10971372" cy="797093"/>
          </a:xfrm>
          <a:prstGeom prst="rect">
            <a:avLst/>
          </a:prstGeom>
        </p:spPr>
        <p:txBody>
          <a:bodyPr vert="horz" lIns="99569" tIns="49785" rIns="99569" bIns="49785" rtlCol="0" anchor="ctr">
            <a:normAutofit/>
          </a:bodyPr>
          <a:lstStyle/>
          <a:p>
            <a:r>
              <a:rPr lang="ko-KR" altLang="en-US" dirty="0"/>
              <a:t>마스터 제목 스타일 편집</a:t>
            </a:r>
          </a:p>
        </p:txBody>
      </p:sp>
      <p:sp>
        <p:nvSpPr>
          <p:cNvPr id="3" name="텍스트 개체 틀 2"/>
          <p:cNvSpPr>
            <a:spLocks noGrp="1"/>
          </p:cNvSpPr>
          <p:nvPr>
            <p:ph type="body" idx="1"/>
          </p:nvPr>
        </p:nvSpPr>
        <p:spPr>
          <a:xfrm>
            <a:off x="609521" y="1062267"/>
            <a:ext cx="10971372" cy="5287636"/>
          </a:xfrm>
          <a:prstGeom prst="rect">
            <a:avLst/>
          </a:prstGeom>
        </p:spPr>
        <p:txBody>
          <a:bodyPr vert="horz" lIns="99569" tIns="49785" rIns="99569" bIns="49785" rtlCol="0">
            <a:normAutofit/>
          </a:body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4" name="날짜 개체 틀 3"/>
          <p:cNvSpPr>
            <a:spLocks noGrp="1"/>
          </p:cNvSpPr>
          <p:nvPr>
            <p:ph type="dt" sz="half" idx="2"/>
          </p:nvPr>
        </p:nvSpPr>
        <p:spPr>
          <a:xfrm>
            <a:off x="609521" y="6430887"/>
            <a:ext cx="2844430" cy="292147"/>
          </a:xfrm>
          <a:prstGeom prst="rect">
            <a:avLst/>
          </a:prstGeom>
        </p:spPr>
        <p:txBody>
          <a:bodyPr vert="horz" lIns="99569" tIns="49785" rIns="99569" bIns="49785" rtlCol="0" anchor="ctr"/>
          <a:lstStyle>
            <a:lvl1pPr algn="l">
              <a:defRPr sz="1300">
                <a:solidFill>
                  <a:schemeClr val="tx1">
                    <a:tint val="75000"/>
                  </a:schemeClr>
                </a:solidFill>
              </a:defRPr>
            </a:lvl1pPr>
          </a:lstStyle>
          <a:p>
            <a:fld id="{ED3D6733-6F27-4404-AB51-585418F146E5}" type="datetimeFigureOut">
              <a:rPr lang="ko-KR" altLang="en-US" smtClean="0"/>
              <a:pPr/>
              <a:t>2021-04-10</a:t>
            </a:fld>
            <a:endParaRPr lang="ko-KR" altLang="en-US"/>
          </a:p>
        </p:txBody>
      </p:sp>
      <p:sp>
        <p:nvSpPr>
          <p:cNvPr id="5" name="바닥글 개체 틀 4"/>
          <p:cNvSpPr>
            <a:spLocks noGrp="1"/>
          </p:cNvSpPr>
          <p:nvPr>
            <p:ph type="ftr" sz="quarter" idx="3"/>
          </p:nvPr>
        </p:nvSpPr>
        <p:spPr>
          <a:xfrm>
            <a:off x="4165059" y="6430887"/>
            <a:ext cx="3860297" cy="292147"/>
          </a:xfrm>
          <a:prstGeom prst="rect">
            <a:avLst/>
          </a:prstGeom>
        </p:spPr>
        <p:txBody>
          <a:bodyPr vert="horz" lIns="99569" tIns="49785" rIns="99569" bIns="49785" rtlCol="0" anchor="ctr"/>
          <a:lstStyle>
            <a:lvl1pPr algn="ctr">
              <a:defRPr sz="13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8736463" y="6430887"/>
            <a:ext cx="2844430" cy="292147"/>
          </a:xfrm>
          <a:prstGeom prst="rect">
            <a:avLst/>
          </a:prstGeom>
        </p:spPr>
        <p:txBody>
          <a:bodyPr vert="horz" lIns="99569" tIns="49785" rIns="99569" bIns="49785" rtlCol="0" anchor="ctr"/>
          <a:lstStyle>
            <a:lvl1pPr algn="r">
              <a:defRPr sz="1300">
                <a:solidFill>
                  <a:schemeClr val="tx1">
                    <a:tint val="75000"/>
                  </a:schemeClr>
                </a:solidFill>
              </a:defRPr>
            </a:lvl1pPr>
          </a:lstStyle>
          <a:p>
            <a:fld id="{EE6BC638-39B7-4287-91A7-2A3DDA573295}" type="slidenum">
              <a:rPr lang="ko-KR" altLang="en-US" smtClean="0"/>
              <a:pPr/>
              <a:t>‹#›</a:t>
            </a:fld>
            <a:endParaRPr lang="ko-KR" altLang="en-US"/>
          </a:p>
        </p:txBody>
      </p:sp>
    </p:spTree>
  </p:cSld>
  <p:clrMap bg1="lt1" tx1="dk1" bg2="lt2" tx2="dk2" accent1="accent1" accent2="accent2" accent3="accent3" accent4="accent4" accent5="accent5" accent6="accent6" hlink="hlink" folHlink="folHlink"/>
  <p:sldLayoutIdLst>
    <p:sldLayoutId id="2147483649" r:id="rId1"/>
    <p:sldLayoutId id="2147483655" r:id="rId2"/>
    <p:sldLayoutId id="2147483651" r:id="rId3"/>
    <p:sldLayoutId id="2147483656" r:id="rId4"/>
    <p:sldLayoutId id="2147483650" r:id="rId5"/>
    <p:sldLayoutId id="2147483657" r:id="rId6"/>
  </p:sldLayoutIdLst>
  <p:txStyles>
    <p:titleStyle>
      <a:lvl1pPr algn="l" defTabSz="995690" rtl="0" eaLnBrk="1" latinLnBrk="1" hangingPunct="1">
        <a:spcBef>
          <a:spcPct val="0"/>
        </a:spcBef>
        <a:buNone/>
        <a:defRPr lang="ko-KR" altLang="en-US" sz="3800" kern="1200">
          <a:solidFill>
            <a:sysClr val="windowText" lastClr="000000"/>
          </a:solidFill>
          <a:latin typeface="맑은 고딕" pitchFamily="50" charset="-127"/>
          <a:ea typeface="맑은 고딕" pitchFamily="50" charset="-127"/>
          <a:cs typeface="+mj-cs"/>
        </a:defRPr>
      </a:lvl1pPr>
    </p:titleStyle>
    <p:bodyStyle>
      <a:lvl1pPr marL="373384" indent="-373384" algn="l" defTabSz="995690" rtl="0" eaLnBrk="1" latinLnBrk="1" hangingPunct="1">
        <a:spcBef>
          <a:spcPct val="20000"/>
        </a:spcBef>
        <a:buFont typeface="Arial" pitchFamily="34" charset="0"/>
        <a:buChar char="•"/>
        <a:defRPr lang="ko-KR" altLang="en-US" sz="2700" kern="1200" smtClean="0">
          <a:solidFill>
            <a:schemeClr val="tx1"/>
          </a:solidFill>
          <a:latin typeface="맑은 고딕" pitchFamily="50" charset="-127"/>
          <a:ea typeface="맑은 고딕" pitchFamily="50" charset="-127"/>
          <a:cs typeface="+mn-cs"/>
        </a:defRPr>
      </a:lvl1pPr>
      <a:lvl2pPr marL="808998" indent="-311153" algn="l" defTabSz="995690" rtl="0" eaLnBrk="1" latinLnBrk="1" hangingPunct="1">
        <a:spcBef>
          <a:spcPct val="20000"/>
        </a:spcBef>
        <a:buFont typeface="Arial" pitchFamily="34" charset="0"/>
        <a:buChar char="–"/>
        <a:defRPr lang="ko-KR" altLang="en-US" sz="2000" kern="1200" smtClean="0">
          <a:solidFill>
            <a:schemeClr val="tx1"/>
          </a:solidFill>
          <a:latin typeface="맑은 고딕" pitchFamily="50" charset="-127"/>
          <a:ea typeface="맑은 고딕" pitchFamily="50" charset="-127"/>
          <a:cs typeface="+mn-cs"/>
        </a:defRPr>
      </a:lvl2pPr>
      <a:lvl3pPr marL="1244613" indent="-248923" algn="l" defTabSz="995690" rtl="0" eaLnBrk="1" latinLnBrk="1" hangingPunct="1">
        <a:spcBef>
          <a:spcPct val="20000"/>
        </a:spcBef>
        <a:buFont typeface="Arial" pitchFamily="34" charset="0"/>
        <a:buChar char="•"/>
        <a:defRPr lang="ko-KR" altLang="en-US" sz="2000" kern="1200" smtClean="0">
          <a:solidFill>
            <a:schemeClr val="tx1"/>
          </a:solidFill>
          <a:latin typeface="맑은 고딕" pitchFamily="50" charset="-127"/>
          <a:ea typeface="맑은 고딕" pitchFamily="50" charset="-127"/>
          <a:cs typeface="+mn-cs"/>
        </a:defRPr>
      </a:lvl3pPr>
      <a:lvl4pPr marL="1742458" indent="-248923" algn="l" defTabSz="995690" rtl="0" eaLnBrk="1" latinLnBrk="1" hangingPunct="1">
        <a:spcBef>
          <a:spcPct val="20000"/>
        </a:spcBef>
        <a:buFont typeface="Arial" pitchFamily="34" charset="0"/>
        <a:buChar char="–"/>
        <a:defRPr lang="ko-KR" altLang="en-US" sz="2000" kern="1200" smtClean="0">
          <a:solidFill>
            <a:schemeClr val="tx1"/>
          </a:solidFill>
          <a:latin typeface="맑은 고딕" pitchFamily="50" charset="-127"/>
          <a:ea typeface="맑은 고딕" pitchFamily="50" charset="-127"/>
          <a:cs typeface="+mn-cs"/>
        </a:defRPr>
      </a:lvl4pPr>
      <a:lvl5pPr marL="2240303" indent="-248923" algn="l" defTabSz="995690" rtl="0" eaLnBrk="1" latinLnBrk="1" hangingPunct="1">
        <a:spcBef>
          <a:spcPct val="20000"/>
        </a:spcBef>
        <a:buFont typeface="Arial" pitchFamily="34" charset="0"/>
        <a:buChar char="»"/>
        <a:defRPr lang="ko-KR" altLang="en-US" sz="2000" kern="1200">
          <a:solidFill>
            <a:schemeClr val="tx1"/>
          </a:solidFill>
          <a:latin typeface="맑은 고딕" pitchFamily="50" charset="-127"/>
          <a:ea typeface="맑은 고딕" pitchFamily="50" charset="-127"/>
          <a:cs typeface="+mn-cs"/>
        </a:defRPr>
      </a:lvl5pPr>
      <a:lvl6pPr marL="273814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6pPr>
      <a:lvl7pPr marL="323599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7pPr>
      <a:lvl8pPr marL="373383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8pPr>
      <a:lvl9pPr marL="423168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9pPr>
    </p:bodyStyle>
    <p:otherStyle>
      <a:defPPr>
        <a:defRPr lang="ko-KR"/>
      </a:defPPr>
      <a:lvl1pPr marL="0" algn="l" defTabSz="995690" rtl="0" eaLnBrk="1" latinLnBrk="1" hangingPunct="1">
        <a:defRPr sz="2000" kern="1200">
          <a:solidFill>
            <a:schemeClr val="tx1"/>
          </a:solidFill>
          <a:latin typeface="+mn-lt"/>
          <a:ea typeface="+mn-ea"/>
          <a:cs typeface="+mn-cs"/>
        </a:defRPr>
      </a:lvl1pPr>
      <a:lvl2pPr marL="497845" algn="l" defTabSz="995690" rtl="0" eaLnBrk="1" latinLnBrk="1" hangingPunct="1">
        <a:defRPr sz="2000" kern="1200">
          <a:solidFill>
            <a:schemeClr val="tx1"/>
          </a:solidFill>
          <a:latin typeface="+mn-lt"/>
          <a:ea typeface="+mn-ea"/>
          <a:cs typeface="+mn-cs"/>
        </a:defRPr>
      </a:lvl2pPr>
      <a:lvl3pPr marL="995690" algn="l" defTabSz="995690" rtl="0" eaLnBrk="1" latinLnBrk="1" hangingPunct="1">
        <a:defRPr sz="2000" kern="1200">
          <a:solidFill>
            <a:schemeClr val="tx1"/>
          </a:solidFill>
          <a:latin typeface="+mn-lt"/>
          <a:ea typeface="+mn-ea"/>
          <a:cs typeface="+mn-cs"/>
        </a:defRPr>
      </a:lvl3pPr>
      <a:lvl4pPr marL="1493535" algn="l" defTabSz="995690" rtl="0" eaLnBrk="1" latinLnBrk="1" hangingPunct="1">
        <a:defRPr sz="2000" kern="1200">
          <a:solidFill>
            <a:schemeClr val="tx1"/>
          </a:solidFill>
          <a:latin typeface="+mn-lt"/>
          <a:ea typeface="+mn-ea"/>
          <a:cs typeface="+mn-cs"/>
        </a:defRPr>
      </a:lvl4pPr>
      <a:lvl5pPr marL="1991380" algn="l" defTabSz="995690" rtl="0" eaLnBrk="1" latinLnBrk="1" hangingPunct="1">
        <a:defRPr sz="2000" kern="1200">
          <a:solidFill>
            <a:schemeClr val="tx1"/>
          </a:solidFill>
          <a:latin typeface="+mn-lt"/>
          <a:ea typeface="+mn-ea"/>
          <a:cs typeface="+mn-cs"/>
        </a:defRPr>
      </a:lvl5pPr>
      <a:lvl6pPr marL="2489225" algn="l" defTabSz="995690" rtl="0" eaLnBrk="1" latinLnBrk="1" hangingPunct="1">
        <a:defRPr sz="2000" kern="1200">
          <a:solidFill>
            <a:schemeClr val="tx1"/>
          </a:solidFill>
          <a:latin typeface="+mn-lt"/>
          <a:ea typeface="+mn-ea"/>
          <a:cs typeface="+mn-cs"/>
        </a:defRPr>
      </a:lvl6pPr>
      <a:lvl7pPr marL="2987070" algn="l" defTabSz="995690" rtl="0" eaLnBrk="1" latinLnBrk="1" hangingPunct="1">
        <a:defRPr sz="2000" kern="1200">
          <a:solidFill>
            <a:schemeClr val="tx1"/>
          </a:solidFill>
          <a:latin typeface="+mn-lt"/>
          <a:ea typeface="+mn-ea"/>
          <a:cs typeface="+mn-cs"/>
        </a:defRPr>
      </a:lvl7pPr>
      <a:lvl8pPr marL="3484916" algn="l" defTabSz="995690" rtl="0" eaLnBrk="1" latinLnBrk="1" hangingPunct="1">
        <a:defRPr sz="2000" kern="1200">
          <a:solidFill>
            <a:schemeClr val="tx1"/>
          </a:solidFill>
          <a:latin typeface="+mn-lt"/>
          <a:ea typeface="+mn-ea"/>
          <a:cs typeface="+mn-cs"/>
        </a:defRPr>
      </a:lvl8pPr>
      <a:lvl9pPr marL="3982761" algn="l" defTabSz="995690" rtl="0" eaLnBrk="1" latinLnBrk="1" hangingPunct="1">
        <a:defRPr sz="20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5.xml"/><Relationship Id="rId5" Type="http://schemas.openxmlformats.org/officeDocument/2006/relationships/image" Target="../media/image23.png"/><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5.xml"/><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comments" Target="../comments/comment1.xml"/><Relationship Id="rId5" Type="http://schemas.openxmlformats.org/officeDocument/2006/relationships/image" Target="../media/image10.png"/><Relationship Id="rId4" Type="http://schemas.openxmlformats.org/officeDocument/2006/relationships/image" Target="../media/image9.png"/></Relationships>
</file>

<file path=ppt/slides/_rels/slide3.xml.rels><?xml version="1.0" encoding="UTF-8" standalone="yes"?>
<Relationships xmlns="http://schemas.openxmlformats.org/package/2006/relationships"><Relationship Id="rId3" Type="http://schemas.openxmlformats.org/officeDocument/2006/relationships/comments" Target="../comments/comment2.xml"/><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comments" Target="../comments/comment3.xml"/></Relationships>
</file>

<file path=ppt/slides/_rels/slide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5.xml"/><Relationship Id="rId4" Type="http://schemas.openxmlformats.org/officeDocument/2006/relationships/comments" Target="../comments/comment4.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openxmlformats.org/officeDocument/2006/relationships/comments" Target="../comments/comment5.xml"/><Relationship Id="rId5" Type="http://schemas.openxmlformats.org/officeDocument/2006/relationships/image" Target="../media/image16.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openxmlformats.org/officeDocument/2006/relationships/comments" Target="../comments/commen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부제목 7"/>
          <p:cNvSpPr>
            <a:spLocks noGrp="1"/>
          </p:cNvSpPr>
          <p:nvPr>
            <p:ph type="subTitle" idx="1"/>
          </p:nvPr>
        </p:nvSpPr>
        <p:spPr>
          <a:xfrm>
            <a:off x="550590" y="2257989"/>
            <a:ext cx="4464496" cy="1152128"/>
          </a:xfrm>
        </p:spPr>
        <p:txBody>
          <a:bodyPr/>
          <a:lstStyle/>
          <a:p>
            <a:r>
              <a:rPr lang="en-US" altLang="ko-KR" sz="3000" dirty="0"/>
              <a:t>DAT 205 Capstone</a:t>
            </a:r>
          </a:p>
        </p:txBody>
      </p:sp>
      <p:sp>
        <p:nvSpPr>
          <p:cNvPr id="7" name="제목 6"/>
          <p:cNvSpPr>
            <a:spLocks noGrp="1"/>
          </p:cNvSpPr>
          <p:nvPr>
            <p:ph type="ctrTitle"/>
          </p:nvPr>
        </p:nvSpPr>
        <p:spPr>
          <a:xfrm>
            <a:off x="478582" y="621482"/>
            <a:ext cx="5328592" cy="1656184"/>
          </a:xfrm>
        </p:spPr>
        <p:txBody>
          <a:bodyPr/>
          <a:lstStyle/>
          <a:p>
            <a:r>
              <a:rPr lang="en-US" altLang="ko-KR" sz="5000" dirty="0"/>
              <a:t>PROJECT RAPTORS REBOUND</a:t>
            </a:r>
            <a:endParaRPr lang="ko-KR" altLang="en-US" sz="5000" dirty="0"/>
          </a:p>
        </p:txBody>
      </p:sp>
      <p:sp>
        <p:nvSpPr>
          <p:cNvPr id="27" name="TextBox 26">
            <a:extLst>
              <a:ext uri="{FF2B5EF4-FFF2-40B4-BE49-F238E27FC236}">
                <a16:creationId xmlns:a16="http://schemas.microsoft.com/office/drawing/2014/main" id="{12FB82B8-435C-488B-892F-0B2A8E7D84A2}"/>
              </a:ext>
            </a:extLst>
          </p:cNvPr>
          <p:cNvSpPr txBox="1"/>
          <p:nvPr/>
        </p:nvSpPr>
        <p:spPr>
          <a:xfrm>
            <a:off x="5519142" y="6416178"/>
            <a:ext cx="6094520" cy="424732"/>
          </a:xfrm>
          <a:prstGeom prst="rect">
            <a:avLst/>
          </a:prstGeom>
          <a:noFill/>
        </p:spPr>
        <p:txBody>
          <a:bodyPr wrap="square">
            <a:spAutoFit/>
          </a:bodyPr>
          <a:lstStyle/>
          <a:p>
            <a:pPr marL="0" lvl="0" indent="0" algn="l" rtl="0">
              <a:lnSpc>
                <a:spcPct val="90000"/>
              </a:lnSpc>
              <a:spcBef>
                <a:spcPts val="0"/>
              </a:spcBef>
              <a:spcAft>
                <a:spcPts val="0"/>
              </a:spcAft>
              <a:buSzPts val="2800"/>
              <a:buNone/>
            </a:pPr>
            <a:r>
              <a:rPr lang="en-US" sz="2400" b="1" dirty="0">
                <a:solidFill>
                  <a:srgbClr val="A87A85"/>
                </a:solidFill>
              </a:rPr>
              <a:t>Group 1 - Bhavika Patil, Cindy Guo, Dennis Hung</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38273" y="150098"/>
            <a:ext cx="10971372" cy="798753"/>
          </a:xfrm>
        </p:spPr>
        <p:txBody>
          <a:bodyPr/>
          <a:lstStyle/>
          <a:p>
            <a:r>
              <a:rPr lang="en-US" altLang="ko-KR" dirty="0"/>
              <a:t>Data Analysis Results – Phase 2</a:t>
            </a:r>
          </a:p>
        </p:txBody>
      </p:sp>
      <p:pic>
        <p:nvPicPr>
          <p:cNvPr id="7" name="Content Placeholder 6">
            <a:extLst>
              <a:ext uri="{FF2B5EF4-FFF2-40B4-BE49-F238E27FC236}">
                <a16:creationId xmlns:a16="http://schemas.microsoft.com/office/drawing/2014/main" id="{F9D9F1BF-8D97-4ADE-94CC-B8B707D15A4C}"/>
              </a:ext>
            </a:extLst>
          </p:cNvPr>
          <p:cNvPicPr>
            <a:picLocks noGrp="1"/>
          </p:cNvPicPr>
          <p:nvPr>
            <p:ph idx="1"/>
          </p:nvPr>
        </p:nvPicPr>
        <p:blipFill>
          <a:blip r:embed="rId3"/>
          <a:stretch>
            <a:fillRect/>
          </a:stretch>
        </p:blipFill>
        <p:spPr>
          <a:xfrm>
            <a:off x="2619388" y="1698890"/>
            <a:ext cx="8859486" cy="4601217"/>
          </a:xfrm>
          <a:prstGeom prst="rect">
            <a:avLst/>
          </a:prstGeom>
        </p:spPr>
      </p:pic>
    </p:spTree>
    <p:extLst>
      <p:ext uri="{BB962C8B-B14F-4D97-AF65-F5344CB8AC3E}">
        <p14:creationId xmlns:p14="http://schemas.microsoft.com/office/powerpoint/2010/main" val="27232028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Results – Team Win Prediction</a:t>
            </a:r>
          </a:p>
        </p:txBody>
      </p:sp>
      <p:pic>
        <p:nvPicPr>
          <p:cNvPr id="11" name="Picture 10">
            <a:extLst>
              <a:ext uri="{FF2B5EF4-FFF2-40B4-BE49-F238E27FC236}">
                <a16:creationId xmlns:a16="http://schemas.microsoft.com/office/drawing/2014/main" id="{22B45F09-D969-48E2-A267-C5B4FAA75EBD}"/>
              </a:ext>
            </a:extLst>
          </p:cNvPr>
          <p:cNvPicPr/>
          <p:nvPr/>
        </p:nvPicPr>
        <p:blipFill>
          <a:blip r:embed="rId3"/>
          <a:stretch>
            <a:fillRect/>
          </a:stretch>
        </p:blipFill>
        <p:spPr>
          <a:xfrm>
            <a:off x="7448550" y="1407138"/>
            <a:ext cx="4179207" cy="2355237"/>
          </a:xfrm>
          <a:prstGeom prst="rect">
            <a:avLst/>
          </a:prstGeom>
        </p:spPr>
      </p:pic>
      <p:pic>
        <p:nvPicPr>
          <p:cNvPr id="4" name="Picture 3">
            <a:extLst>
              <a:ext uri="{FF2B5EF4-FFF2-40B4-BE49-F238E27FC236}">
                <a16:creationId xmlns:a16="http://schemas.microsoft.com/office/drawing/2014/main" id="{80B226E6-C997-462C-A8C3-15B52D31C6E4}"/>
              </a:ext>
            </a:extLst>
          </p:cNvPr>
          <p:cNvPicPr>
            <a:picLocks noChangeAspect="1"/>
          </p:cNvPicPr>
          <p:nvPr/>
        </p:nvPicPr>
        <p:blipFill>
          <a:blip r:embed="rId4"/>
          <a:stretch>
            <a:fillRect/>
          </a:stretch>
        </p:blipFill>
        <p:spPr>
          <a:xfrm>
            <a:off x="3709851" y="4120600"/>
            <a:ext cx="7101020" cy="2595297"/>
          </a:xfrm>
          <a:prstGeom prst="rect">
            <a:avLst/>
          </a:prstGeom>
        </p:spPr>
      </p:pic>
      <p:pic>
        <p:nvPicPr>
          <p:cNvPr id="9" name="Picture 8">
            <a:extLst>
              <a:ext uri="{FF2B5EF4-FFF2-40B4-BE49-F238E27FC236}">
                <a16:creationId xmlns:a16="http://schemas.microsoft.com/office/drawing/2014/main" id="{4E0A418A-B3EE-468B-B15E-3EC79CB3573D}"/>
              </a:ext>
            </a:extLst>
          </p:cNvPr>
          <p:cNvPicPr>
            <a:picLocks noChangeAspect="1"/>
          </p:cNvPicPr>
          <p:nvPr/>
        </p:nvPicPr>
        <p:blipFill>
          <a:blip r:embed="rId5"/>
          <a:stretch>
            <a:fillRect/>
          </a:stretch>
        </p:blipFill>
        <p:spPr>
          <a:xfrm>
            <a:off x="3040847" y="1371599"/>
            <a:ext cx="3934720" cy="2395863"/>
          </a:xfrm>
          <a:prstGeom prst="rect">
            <a:avLst/>
          </a:prstGeom>
        </p:spPr>
      </p:pic>
      <p:sp>
        <p:nvSpPr>
          <p:cNvPr id="10" name="Rectangle 9">
            <a:extLst>
              <a:ext uri="{FF2B5EF4-FFF2-40B4-BE49-F238E27FC236}">
                <a16:creationId xmlns:a16="http://schemas.microsoft.com/office/drawing/2014/main" id="{737B9C19-CDE1-49D6-B3C0-7B14714892E7}"/>
              </a:ext>
            </a:extLst>
          </p:cNvPr>
          <p:cNvSpPr/>
          <p:nvPr/>
        </p:nvSpPr>
        <p:spPr>
          <a:xfrm>
            <a:off x="7505700" y="2476499"/>
            <a:ext cx="4010025" cy="62865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 name="Rectangle 16">
            <a:extLst>
              <a:ext uri="{FF2B5EF4-FFF2-40B4-BE49-F238E27FC236}">
                <a16:creationId xmlns:a16="http://schemas.microsoft.com/office/drawing/2014/main" id="{F9721079-CBA5-4575-851D-21AE94AB81FF}"/>
              </a:ext>
            </a:extLst>
          </p:cNvPr>
          <p:cNvSpPr/>
          <p:nvPr/>
        </p:nvSpPr>
        <p:spPr>
          <a:xfrm>
            <a:off x="8572500" y="4067175"/>
            <a:ext cx="904875" cy="113347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 name="Rectangle 17">
            <a:extLst>
              <a:ext uri="{FF2B5EF4-FFF2-40B4-BE49-F238E27FC236}">
                <a16:creationId xmlns:a16="http://schemas.microsoft.com/office/drawing/2014/main" id="{EDB2E7A5-4D53-4D1B-8BF0-B26EBDBE08D4}"/>
              </a:ext>
            </a:extLst>
          </p:cNvPr>
          <p:cNvSpPr/>
          <p:nvPr/>
        </p:nvSpPr>
        <p:spPr>
          <a:xfrm>
            <a:off x="9658350" y="4067175"/>
            <a:ext cx="904875" cy="113347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 name="Rectangle 18">
            <a:extLst>
              <a:ext uri="{FF2B5EF4-FFF2-40B4-BE49-F238E27FC236}">
                <a16:creationId xmlns:a16="http://schemas.microsoft.com/office/drawing/2014/main" id="{DF5E5494-2469-4109-B6EC-A4E44464C646}"/>
              </a:ext>
            </a:extLst>
          </p:cNvPr>
          <p:cNvSpPr/>
          <p:nvPr/>
        </p:nvSpPr>
        <p:spPr>
          <a:xfrm>
            <a:off x="9677400" y="5419725"/>
            <a:ext cx="904875" cy="113347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0" name="Rectangle 19">
            <a:extLst>
              <a:ext uri="{FF2B5EF4-FFF2-40B4-BE49-F238E27FC236}">
                <a16:creationId xmlns:a16="http://schemas.microsoft.com/office/drawing/2014/main" id="{83F3C6D9-1312-44FB-96AF-5AD58B2D0DC5}"/>
              </a:ext>
            </a:extLst>
          </p:cNvPr>
          <p:cNvSpPr/>
          <p:nvPr/>
        </p:nvSpPr>
        <p:spPr>
          <a:xfrm>
            <a:off x="8610600" y="5410200"/>
            <a:ext cx="904875" cy="113347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1" name="Rectangle 20">
            <a:extLst>
              <a:ext uri="{FF2B5EF4-FFF2-40B4-BE49-F238E27FC236}">
                <a16:creationId xmlns:a16="http://schemas.microsoft.com/office/drawing/2014/main" id="{831B02A9-7BFE-4811-BF2D-F0252C4C4605}"/>
              </a:ext>
            </a:extLst>
          </p:cNvPr>
          <p:cNvSpPr/>
          <p:nvPr/>
        </p:nvSpPr>
        <p:spPr>
          <a:xfrm>
            <a:off x="4905375" y="5372100"/>
            <a:ext cx="904875" cy="113347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2" name="Rectangle 21">
            <a:extLst>
              <a:ext uri="{FF2B5EF4-FFF2-40B4-BE49-F238E27FC236}">
                <a16:creationId xmlns:a16="http://schemas.microsoft.com/office/drawing/2014/main" id="{55BF446D-CE58-49A9-B1D4-401440EA1C7D}"/>
              </a:ext>
            </a:extLst>
          </p:cNvPr>
          <p:cNvSpPr/>
          <p:nvPr/>
        </p:nvSpPr>
        <p:spPr>
          <a:xfrm>
            <a:off x="6067425" y="5400675"/>
            <a:ext cx="904875" cy="113347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3" name="Rectangle 22">
            <a:extLst>
              <a:ext uri="{FF2B5EF4-FFF2-40B4-BE49-F238E27FC236}">
                <a16:creationId xmlns:a16="http://schemas.microsoft.com/office/drawing/2014/main" id="{B2FC6161-44F9-41EB-A5F6-235A2B90C6A7}"/>
              </a:ext>
            </a:extLst>
          </p:cNvPr>
          <p:cNvSpPr/>
          <p:nvPr/>
        </p:nvSpPr>
        <p:spPr>
          <a:xfrm>
            <a:off x="7400925" y="5410200"/>
            <a:ext cx="904875" cy="113347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4" name="Rectangle 23">
            <a:extLst>
              <a:ext uri="{FF2B5EF4-FFF2-40B4-BE49-F238E27FC236}">
                <a16:creationId xmlns:a16="http://schemas.microsoft.com/office/drawing/2014/main" id="{D69383B5-A84D-470C-B00C-1873191C4823}"/>
              </a:ext>
            </a:extLst>
          </p:cNvPr>
          <p:cNvSpPr/>
          <p:nvPr/>
        </p:nvSpPr>
        <p:spPr>
          <a:xfrm>
            <a:off x="4876800" y="4076700"/>
            <a:ext cx="904875" cy="113347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973473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par>
                                <p:cTn id="23" presetID="10" presetClass="exit" presetSubtype="0" fill="hold" grpId="1" nodeType="withEffect">
                                  <p:stCondLst>
                                    <p:cond delay="0"/>
                                  </p:stCondLst>
                                  <p:childTnLst>
                                    <p:animEffect transition="out" filter="fade">
                                      <p:cBhvr>
                                        <p:cTn id="24" dur="500"/>
                                        <p:tgtEl>
                                          <p:spTgt spid="10"/>
                                        </p:tgtEl>
                                      </p:cBhvr>
                                    </p:animEffect>
                                    <p:set>
                                      <p:cBhvr>
                                        <p:cTn id="25" dur="1" fill="hold">
                                          <p:stCondLst>
                                            <p:cond delay="499"/>
                                          </p:stCondLst>
                                        </p:cTn>
                                        <p:tgtEl>
                                          <p:spTgt spid="10"/>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fade">
                                      <p:cBhvr>
                                        <p:cTn id="30" dur="500"/>
                                        <p:tgtEl>
                                          <p:spTgt spid="18"/>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2" nodeType="clickEffect">
                                  <p:stCondLst>
                                    <p:cond delay="0"/>
                                  </p:stCondLst>
                                  <p:childTnLst>
                                    <p:set>
                                      <p:cBhvr>
                                        <p:cTn id="34" dur="1" fill="hold">
                                          <p:stCondLst>
                                            <p:cond delay="0"/>
                                          </p:stCondLst>
                                        </p:cTn>
                                        <p:tgtEl>
                                          <p:spTgt spid="17"/>
                                        </p:tgtEl>
                                        <p:attrNameLst>
                                          <p:attrName>style.visibility</p:attrName>
                                        </p:attrNameLst>
                                      </p:cBhvr>
                                      <p:to>
                                        <p:strVal val="visible"/>
                                      </p:to>
                                    </p:set>
                                    <p:animEffect transition="in" filter="fade">
                                      <p:cBhvr>
                                        <p:cTn id="35" dur="500"/>
                                        <p:tgtEl>
                                          <p:spTgt spid="17"/>
                                        </p:tgtEl>
                                      </p:cBhvr>
                                    </p:animEffect>
                                  </p:childTnLst>
                                </p:cTn>
                              </p:par>
                              <p:par>
                                <p:cTn id="36" presetID="10" presetClass="exit" presetSubtype="0" fill="hold" grpId="1" nodeType="withEffect">
                                  <p:stCondLst>
                                    <p:cond delay="0"/>
                                  </p:stCondLst>
                                  <p:childTnLst>
                                    <p:animEffect transition="out" filter="fade">
                                      <p:cBhvr>
                                        <p:cTn id="37" dur="500"/>
                                        <p:tgtEl>
                                          <p:spTgt spid="18"/>
                                        </p:tgtEl>
                                      </p:cBhvr>
                                    </p:animEffect>
                                    <p:set>
                                      <p:cBhvr>
                                        <p:cTn id="38" dur="1" fill="hold">
                                          <p:stCondLst>
                                            <p:cond delay="499"/>
                                          </p:stCondLst>
                                        </p:cTn>
                                        <p:tgtEl>
                                          <p:spTgt spid="18"/>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23"/>
                                        </p:tgtEl>
                                        <p:attrNameLst>
                                          <p:attrName>style.visibility</p:attrName>
                                        </p:attrNameLst>
                                      </p:cBhvr>
                                      <p:to>
                                        <p:strVal val="visible"/>
                                      </p:to>
                                    </p:set>
                                    <p:animEffect transition="in" filter="fade">
                                      <p:cBhvr>
                                        <p:cTn id="43" dur="500"/>
                                        <p:tgtEl>
                                          <p:spTgt spid="23"/>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9"/>
                                        </p:tgtEl>
                                        <p:attrNameLst>
                                          <p:attrName>style.visibility</p:attrName>
                                        </p:attrNameLst>
                                      </p:cBhvr>
                                      <p:to>
                                        <p:strVal val="visible"/>
                                      </p:to>
                                    </p:set>
                                    <p:animEffect transition="in" filter="fade">
                                      <p:cBhvr>
                                        <p:cTn id="46" dur="500"/>
                                        <p:tgtEl>
                                          <p:spTgt spid="19"/>
                                        </p:tgtEl>
                                      </p:cBhvr>
                                    </p:animEffect>
                                  </p:childTnLst>
                                </p:cTn>
                              </p:par>
                              <p:par>
                                <p:cTn id="47" presetID="10" presetClass="exit" presetSubtype="0" fill="hold" grpId="3" nodeType="withEffect">
                                  <p:stCondLst>
                                    <p:cond delay="0"/>
                                  </p:stCondLst>
                                  <p:childTnLst>
                                    <p:animEffect transition="out" filter="fade">
                                      <p:cBhvr>
                                        <p:cTn id="48" dur="500"/>
                                        <p:tgtEl>
                                          <p:spTgt spid="17"/>
                                        </p:tgtEl>
                                      </p:cBhvr>
                                    </p:animEffect>
                                    <p:set>
                                      <p:cBhvr>
                                        <p:cTn id="49" dur="1" fill="hold">
                                          <p:stCondLst>
                                            <p:cond delay="499"/>
                                          </p:stCondLst>
                                        </p:cTn>
                                        <p:tgtEl>
                                          <p:spTgt spid="17"/>
                                        </p:tgtEl>
                                        <p:attrNameLst>
                                          <p:attrName>style.visibility</p:attrName>
                                        </p:attrNameLst>
                                      </p:cBhvr>
                                      <p:to>
                                        <p:strVal val="hidden"/>
                                      </p:to>
                                    </p:set>
                                  </p:childTnLst>
                                </p:cTn>
                              </p:par>
                            </p:childTnLst>
                          </p:cTn>
                        </p:par>
                      </p:childTnLst>
                    </p:cTn>
                  </p:par>
                  <p:par>
                    <p:cTn id="50" fill="hold">
                      <p:stCondLst>
                        <p:cond delay="indefinite"/>
                      </p:stCondLst>
                      <p:childTnLst>
                        <p:par>
                          <p:cTn id="51" fill="hold">
                            <p:stCondLst>
                              <p:cond delay="0"/>
                            </p:stCondLst>
                            <p:childTnLst>
                              <p:par>
                                <p:cTn id="52" presetID="10" presetClass="exit" presetSubtype="0" fill="hold" grpId="1" nodeType="clickEffect">
                                  <p:stCondLst>
                                    <p:cond delay="0"/>
                                  </p:stCondLst>
                                  <p:childTnLst>
                                    <p:animEffect transition="out" filter="fade">
                                      <p:cBhvr>
                                        <p:cTn id="53" dur="500"/>
                                        <p:tgtEl>
                                          <p:spTgt spid="23"/>
                                        </p:tgtEl>
                                      </p:cBhvr>
                                    </p:animEffect>
                                    <p:set>
                                      <p:cBhvr>
                                        <p:cTn id="54" dur="1" fill="hold">
                                          <p:stCondLst>
                                            <p:cond delay="499"/>
                                          </p:stCondLst>
                                        </p:cTn>
                                        <p:tgtEl>
                                          <p:spTgt spid="23"/>
                                        </p:tgtEl>
                                        <p:attrNameLst>
                                          <p:attrName>style.visibility</p:attrName>
                                        </p:attrNameLst>
                                      </p:cBhvr>
                                      <p:to>
                                        <p:strVal val="hidden"/>
                                      </p:to>
                                    </p:set>
                                  </p:childTnLst>
                                </p:cTn>
                              </p:par>
                              <p:par>
                                <p:cTn id="55" presetID="10" presetClass="exit" presetSubtype="0" fill="hold" grpId="1" nodeType="withEffect">
                                  <p:stCondLst>
                                    <p:cond delay="0"/>
                                  </p:stCondLst>
                                  <p:childTnLst>
                                    <p:animEffect transition="out" filter="fade">
                                      <p:cBhvr>
                                        <p:cTn id="56" dur="500"/>
                                        <p:tgtEl>
                                          <p:spTgt spid="19"/>
                                        </p:tgtEl>
                                      </p:cBhvr>
                                    </p:animEffect>
                                    <p:set>
                                      <p:cBhvr>
                                        <p:cTn id="57" dur="1" fill="hold">
                                          <p:stCondLst>
                                            <p:cond delay="499"/>
                                          </p:stCondLst>
                                        </p:cTn>
                                        <p:tgtEl>
                                          <p:spTgt spid="19"/>
                                        </p:tgtEl>
                                        <p:attrNameLst>
                                          <p:attrName>style.visibility</p:attrName>
                                        </p:attrNameLst>
                                      </p:cBhvr>
                                      <p:to>
                                        <p:strVal val="hidden"/>
                                      </p:to>
                                    </p:set>
                                  </p:childTnLst>
                                </p:cTn>
                              </p:par>
                              <p:par>
                                <p:cTn id="58" presetID="10" presetClass="entr" presetSubtype="0" fill="hold" grpId="0" nodeType="withEffect">
                                  <p:stCondLst>
                                    <p:cond delay="0"/>
                                  </p:stCondLst>
                                  <p:childTnLst>
                                    <p:set>
                                      <p:cBhvr>
                                        <p:cTn id="59" dur="1" fill="hold">
                                          <p:stCondLst>
                                            <p:cond delay="0"/>
                                          </p:stCondLst>
                                        </p:cTn>
                                        <p:tgtEl>
                                          <p:spTgt spid="21"/>
                                        </p:tgtEl>
                                        <p:attrNameLst>
                                          <p:attrName>style.visibility</p:attrName>
                                        </p:attrNameLst>
                                      </p:cBhvr>
                                      <p:to>
                                        <p:strVal val="visible"/>
                                      </p:to>
                                    </p:set>
                                    <p:animEffect transition="in" filter="fade">
                                      <p:cBhvr>
                                        <p:cTn id="60" dur="500"/>
                                        <p:tgtEl>
                                          <p:spTgt spid="21"/>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22"/>
                                        </p:tgtEl>
                                        <p:attrNameLst>
                                          <p:attrName>style.visibility</p:attrName>
                                        </p:attrNameLst>
                                      </p:cBhvr>
                                      <p:to>
                                        <p:strVal val="visible"/>
                                      </p:to>
                                    </p:set>
                                    <p:animEffect transition="in" filter="fade">
                                      <p:cBhvr>
                                        <p:cTn id="63" dur="500"/>
                                        <p:tgtEl>
                                          <p:spTgt spid="22"/>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20"/>
                                        </p:tgtEl>
                                        <p:attrNameLst>
                                          <p:attrName>style.visibility</p:attrName>
                                        </p:attrNameLst>
                                      </p:cBhvr>
                                      <p:to>
                                        <p:strVal val="visible"/>
                                      </p:to>
                                    </p:set>
                                    <p:animEffect transition="in" filter="fade">
                                      <p:cBhvr>
                                        <p:cTn id="66" dur="500"/>
                                        <p:tgtEl>
                                          <p:spTgt spid="20"/>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xit" presetSubtype="0" fill="hold" grpId="1" nodeType="clickEffect">
                                  <p:stCondLst>
                                    <p:cond delay="0"/>
                                  </p:stCondLst>
                                  <p:childTnLst>
                                    <p:animEffect transition="out" filter="fade">
                                      <p:cBhvr>
                                        <p:cTn id="70" dur="500"/>
                                        <p:tgtEl>
                                          <p:spTgt spid="21"/>
                                        </p:tgtEl>
                                      </p:cBhvr>
                                    </p:animEffect>
                                    <p:set>
                                      <p:cBhvr>
                                        <p:cTn id="71" dur="1" fill="hold">
                                          <p:stCondLst>
                                            <p:cond delay="499"/>
                                          </p:stCondLst>
                                        </p:cTn>
                                        <p:tgtEl>
                                          <p:spTgt spid="21"/>
                                        </p:tgtEl>
                                        <p:attrNameLst>
                                          <p:attrName>style.visibility</p:attrName>
                                        </p:attrNameLst>
                                      </p:cBhvr>
                                      <p:to>
                                        <p:strVal val="hidden"/>
                                      </p:to>
                                    </p:set>
                                  </p:childTnLst>
                                </p:cTn>
                              </p:par>
                              <p:par>
                                <p:cTn id="72" presetID="10" presetClass="exit" presetSubtype="0" fill="hold" grpId="1" nodeType="withEffect">
                                  <p:stCondLst>
                                    <p:cond delay="0"/>
                                  </p:stCondLst>
                                  <p:childTnLst>
                                    <p:animEffect transition="out" filter="fade">
                                      <p:cBhvr>
                                        <p:cTn id="73" dur="500"/>
                                        <p:tgtEl>
                                          <p:spTgt spid="22"/>
                                        </p:tgtEl>
                                      </p:cBhvr>
                                    </p:animEffect>
                                    <p:set>
                                      <p:cBhvr>
                                        <p:cTn id="74" dur="1" fill="hold">
                                          <p:stCondLst>
                                            <p:cond delay="499"/>
                                          </p:stCondLst>
                                        </p:cTn>
                                        <p:tgtEl>
                                          <p:spTgt spid="22"/>
                                        </p:tgtEl>
                                        <p:attrNameLst>
                                          <p:attrName>style.visibility</p:attrName>
                                        </p:attrNameLst>
                                      </p:cBhvr>
                                      <p:to>
                                        <p:strVal val="hidden"/>
                                      </p:to>
                                    </p:set>
                                  </p:childTnLst>
                                </p:cTn>
                              </p:par>
                              <p:par>
                                <p:cTn id="75" presetID="10" presetClass="exit" presetSubtype="0" fill="hold" grpId="1" nodeType="withEffect">
                                  <p:stCondLst>
                                    <p:cond delay="0"/>
                                  </p:stCondLst>
                                  <p:childTnLst>
                                    <p:animEffect transition="out" filter="fade">
                                      <p:cBhvr>
                                        <p:cTn id="76" dur="500"/>
                                        <p:tgtEl>
                                          <p:spTgt spid="20"/>
                                        </p:tgtEl>
                                      </p:cBhvr>
                                    </p:animEffect>
                                    <p:set>
                                      <p:cBhvr>
                                        <p:cTn id="77" dur="1" fill="hold">
                                          <p:stCondLst>
                                            <p:cond delay="499"/>
                                          </p:stCondLst>
                                        </p:cTn>
                                        <p:tgtEl>
                                          <p:spTgt spid="20"/>
                                        </p:tgtEl>
                                        <p:attrNameLst>
                                          <p:attrName>style.visibility</p:attrName>
                                        </p:attrNameLst>
                                      </p:cBhvr>
                                      <p:to>
                                        <p:strVal val="hidden"/>
                                      </p:to>
                                    </p:set>
                                  </p:childTnLst>
                                </p:cTn>
                              </p:par>
                              <p:par>
                                <p:cTn id="78" presetID="10" presetClass="entr" presetSubtype="0" fill="hold" grpId="0" nodeType="withEffect">
                                  <p:stCondLst>
                                    <p:cond delay="0"/>
                                  </p:stCondLst>
                                  <p:childTnLst>
                                    <p:set>
                                      <p:cBhvr>
                                        <p:cTn id="79" dur="1" fill="hold">
                                          <p:stCondLst>
                                            <p:cond delay="0"/>
                                          </p:stCondLst>
                                        </p:cTn>
                                        <p:tgtEl>
                                          <p:spTgt spid="24"/>
                                        </p:tgtEl>
                                        <p:attrNameLst>
                                          <p:attrName>style.visibility</p:attrName>
                                        </p:attrNameLst>
                                      </p:cBhvr>
                                      <p:to>
                                        <p:strVal val="visible"/>
                                      </p:to>
                                    </p:set>
                                    <p:animEffect transition="in" filter="fade">
                                      <p:cBhvr>
                                        <p:cTn id="80"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7" grpId="2" animBg="1"/>
      <p:bldP spid="17" grpId="3" animBg="1"/>
      <p:bldP spid="18" grpId="0" animBg="1"/>
      <p:bldP spid="18" grpId="1" animBg="1"/>
      <p:bldP spid="19" grpId="0" animBg="1"/>
      <p:bldP spid="19" grpId="1" animBg="1"/>
      <p:bldP spid="20" grpId="0" animBg="1"/>
      <p:bldP spid="20" grpId="1" animBg="1"/>
      <p:bldP spid="21" grpId="0" animBg="1"/>
      <p:bldP spid="21" grpId="1" animBg="1"/>
      <p:bldP spid="22" grpId="0" animBg="1"/>
      <p:bldP spid="22" grpId="1" animBg="1"/>
      <p:bldP spid="23" grpId="0" animBg="1"/>
      <p:bldP spid="23" grpId="1" animBg="1"/>
      <p:bldP spid="2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A75B8-7F1D-4076-A8E6-8DB9FA6C6ADC}"/>
              </a:ext>
            </a:extLst>
          </p:cNvPr>
          <p:cNvSpPr>
            <a:spLocks noGrp="1"/>
          </p:cNvSpPr>
          <p:nvPr>
            <p:ph type="title"/>
          </p:nvPr>
        </p:nvSpPr>
        <p:spPr/>
        <p:txBody>
          <a:bodyPr/>
          <a:lstStyle/>
          <a:p>
            <a:r>
              <a:rPr lang="en-CA" dirty="0"/>
              <a:t>Recommendations</a:t>
            </a:r>
          </a:p>
        </p:txBody>
      </p:sp>
      <p:sp>
        <p:nvSpPr>
          <p:cNvPr id="4" name="Content Placeholder 3">
            <a:extLst>
              <a:ext uri="{FF2B5EF4-FFF2-40B4-BE49-F238E27FC236}">
                <a16:creationId xmlns:a16="http://schemas.microsoft.com/office/drawing/2014/main" id="{C612FEC7-9FD1-43B1-8707-42F8A3CDA880}"/>
              </a:ext>
            </a:extLst>
          </p:cNvPr>
          <p:cNvSpPr>
            <a:spLocks noGrp="1"/>
          </p:cNvSpPr>
          <p:nvPr>
            <p:ph idx="1"/>
          </p:nvPr>
        </p:nvSpPr>
        <p:spPr/>
        <p:txBody>
          <a:bodyPr/>
          <a:lstStyle/>
          <a:p>
            <a:pPr marL="342900" lvl="0" indent="-342900" latinLnBrk="0">
              <a:lnSpc>
                <a:spcPct val="115000"/>
              </a:lnSpc>
              <a:spcBef>
                <a:spcPts val="500"/>
              </a:spcBef>
              <a:buFont typeface="Symbol" panose="05050102010706020507" pitchFamily="18" charset="2"/>
              <a:buChar char=""/>
            </a:pPr>
            <a:r>
              <a:rPr lang="en-CA" dirty="0">
                <a:latin typeface="Calibri" panose="020F0502020204030204" pitchFamily="34" charset="0"/>
                <a:ea typeface="Yu Mincho" panose="02020400000000000000" pitchFamily="18" charset="-128"/>
                <a:cs typeface="Calibri" panose="020F0502020204030204" pitchFamily="34" charset="0"/>
              </a:rPr>
              <a:t>Search for </a:t>
            </a:r>
            <a:r>
              <a:rPr lang="en-CA" sz="2000" dirty="0">
                <a:effectLst/>
                <a:latin typeface="Calibri" panose="020F0502020204030204" pitchFamily="34" charset="0"/>
                <a:ea typeface="Yu Mincho" panose="02020400000000000000" pitchFamily="18" charset="-128"/>
                <a:cs typeface="Calibri" panose="020F0502020204030204" pitchFamily="34" charset="0"/>
              </a:rPr>
              <a:t>Non-TOR players with </a:t>
            </a:r>
          </a:p>
          <a:p>
            <a:pPr marL="778514" lvl="1" indent="-342900" latinLnBrk="0">
              <a:lnSpc>
                <a:spcPct val="115000"/>
              </a:lnSpc>
              <a:spcBef>
                <a:spcPts val="500"/>
              </a:spcBef>
              <a:buFont typeface="Wingdings" panose="05000000000000000000" pitchFamily="2" charset="2"/>
              <a:buChar char="Ø"/>
            </a:pPr>
            <a:r>
              <a:rPr lang="en-CA" sz="2000" i="1" dirty="0">
                <a:solidFill>
                  <a:srgbClr val="87334A"/>
                </a:solidFill>
                <a:latin typeface="Calibri" panose="020F0502020204030204" pitchFamily="34" charset="0"/>
                <a:ea typeface="Yu Mincho" panose="02020400000000000000" pitchFamily="18" charset="-128"/>
                <a:cs typeface="Calibri" panose="020F0502020204030204" pitchFamily="34" charset="0"/>
              </a:rPr>
              <a:t>H</a:t>
            </a:r>
            <a:r>
              <a:rPr lang="en-CA" sz="2000" i="1" dirty="0">
                <a:solidFill>
                  <a:srgbClr val="87334A"/>
                </a:solidFill>
                <a:effectLst/>
                <a:latin typeface="Calibri" panose="020F0502020204030204" pitchFamily="34" charset="0"/>
                <a:ea typeface="Yu Mincho" panose="02020400000000000000" pitchFamily="18" charset="-128"/>
                <a:cs typeface="Calibri" panose="020F0502020204030204" pitchFamily="34" charset="0"/>
              </a:rPr>
              <a:t>igher feature values in Plus/Minus, PER, and PIE compared to their current roster. ​ </a:t>
            </a:r>
            <a:endParaRPr lang="en-CA" sz="2000" i="1" dirty="0">
              <a:solidFill>
                <a:srgbClr val="87334A"/>
              </a:solidFill>
              <a:effectLst/>
              <a:latin typeface="Calibri" panose="020F0502020204030204" pitchFamily="34" charset="0"/>
              <a:ea typeface="Yu Mincho" panose="02020400000000000000" pitchFamily="18" charset="-128"/>
              <a:cs typeface="Times New Roman" panose="02020603050405020304" pitchFamily="18" charset="0"/>
            </a:endParaRPr>
          </a:p>
          <a:p>
            <a:pPr marL="778514" lvl="1" indent="-342900" latinLnBrk="0">
              <a:lnSpc>
                <a:spcPct val="115000"/>
              </a:lnSpc>
              <a:spcBef>
                <a:spcPts val="500"/>
              </a:spcBef>
              <a:buFont typeface="Wingdings" panose="05000000000000000000" pitchFamily="2" charset="2"/>
              <a:buChar char="Ø"/>
            </a:pPr>
            <a:r>
              <a:rPr lang="en-CA" sz="2000" i="1" dirty="0">
                <a:solidFill>
                  <a:srgbClr val="87334A"/>
                </a:solidFill>
                <a:effectLst/>
                <a:latin typeface="Calibri" panose="020F0502020204030204" pitchFamily="34" charset="0"/>
                <a:ea typeface="Yu Mincho" panose="02020400000000000000" pitchFamily="18" charset="-128"/>
                <a:cs typeface="Calibri" panose="020F0502020204030204" pitchFamily="34" charset="0"/>
              </a:rPr>
              <a:t>Field Goal % (FG_PCT) and 3-pointers % (FG3_PCT) for player offensive efficiency.</a:t>
            </a:r>
            <a:endParaRPr lang="en-CA" sz="2000" i="1" dirty="0">
              <a:solidFill>
                <a:srgbClr val="87334A"/>
              </a:solidFill>
              <a:effectLst/>
              <a:latin typeface="Calibri" panose="020F0502020204030204" pitchFamily="34" charset="0"/>
              <a:ea typeface="Yu Mincho" panose="02020400000000000000" pitchFamily="18" charset="-128"/>
              <a:cs typeface="Times New Roman" panose="02020603050405020304" pitchFamily="18" charset="0"/>
            </a:endParaRPr>
          </a:p>
          <a:p>
            <a:pPr marL="342900" lvl="0" indent="-342900" latinLnBrk="0">
              <a:lnSpc>
                <a:spcPct val="115000"/>
              </a:lnSpc>
              <a:spcBef>
                <a:spcPts val="500"/>
              </a:spcBef>
              <a:buFont typeface="Symbol" panose="05050102010706020507" pitchFamily="18" charset="2"/>
              <a:buChar char=""/>
            </a:pPr>
            <a:r>
              <a:rPr lang="en-CA" dirty="0">
                <a:latin typeface="Calibri" panose="020F0502020204030204" pitchFamily="34" charset="0"/>
                <a:ea typeface="Yu Mincho" panose="02020400000000000000" pitchFamily="18" charset="-128"/>
                <a:cs typeface="Calibri" panose="020F0502020204030204" pitchFamily="34" charset="0"/>
              </a:rPr>
              <a:t>Non-TOR players selection </a:t>
            </a:r>
            <a:r>
              <a:rPr lang="en-CA" sz="2000" dirty="0">
                <a:effectLst/>
                <a:latin typeface="Calibri" panose="020F0502020204030204" pitchFamily="34" charset="0"/>
                <a:ea typeface="Yu Mincho" panose="02020400000000000000" pitchFamily="18" charset="-128"/>
                <a:cs typeface="Calibri" panose="020F0502020204030204" pitchFamily="34" charset="0"/>
              </a:rPr>
              <a:t>higher important feature values than the average TOR player and a salary below the average of a TOR player.</a:t>
            </a:r>
            <a:endParaRPr lang="en-CA" sz="2000" dirty="0">
              <a:effectLst/>
              <a:latin typeface="Calibri" panose="020F0502020204030204" pitchFamily="34" charset="0"/>
              <a:ea typeface="Yu Mincho" panose="02020400000000000000" pitchFamily="18" charset="-128"/>
              <a:cs typeface="Times New Roman" panose="02020603050405020304" pitchFamily="18" charset="0"/>
            </a:endParaRPr>
          </a:p>
          <a:p>
            <a:pPr marL="342900" lvl="0" indent="-342900" latinLnBrk="0">
              <a:lnSpc>
                <a:spcPct val="115000"/>
              </a:lnSpc>
              <a:spcBef>
                <a:spcPts val="500"/>
              </a:spcBef>
              <a:spcAft>
                <a:spcPts val="1000"/>
              </a:spcAft>
              <a:buFont typeface="Symbol" panose="05050102010706020507" pitchFamily="18" charset="2"/>
              <a:buChar char=""/>
            </a:pPr>
            <a:r>
              <a:rPr lang="en-US" dirty="0">
                <a:latin typeface="Calibri" panose="020F0502020204030204" pitchFamily="34" charset="0"/>
                <a:ea typeface="Yu Mincho" panose="02020400000000000000" pitchFamily="18" charset="-128"/>
                <a:cs typeface="Calibri" panose="020F0502020204030204" pitchFamily="34" charset="0"/>
              </a:rPr>
              <a:t>There is an evidence of underutilization of a selected TOR player</a:t>
            </a:r>
            <a:r>
              <a:rPr lang="en-CA" sz="2000" dirty="0">
                <a:effectLst/>
                <a:latin typeface="Calibri" panose="020F0502020204030204" pitchFamily="34" charset="0"/>
                <a:ea typeface="Yu Mincho" panose="02020400000000000000" pitchFamily="18" charset="-128"/>
                <a:cs typeface="Calibri" panose="020F0502020204030204" pitchFamily="34" charset="0"/>
              </a:rPr>
              <a:t>. We advocate exploring his utilization or replacing him. </a:t>
            </a:r>
            <a:endParaRPr lang="en-CA" sz="2000" dirty="0">
              <a:effectLst/>
              <a:latin typeface="Calibri" panose="020F0502020204030204" pitchFamily="34" charset="0"/>
              <a:ea typeface="Yu Mincho" panose="02020400000000000000" pitchFamily="18" charset="-128"/>
              <a:cs typeface="Times New Roman" panose="02020603050405020304" pitchFamily="18" charset="0"/>
            </a:endParaRPr>
          </a:p>
          <a:p>
            <a:pPr latinLnBrk="0"/>
            <a:endParaRPr lang="en-CA" dirty="0"/>
          </a:p>
        </p:txBody>
      </p:sp>
    </p:spTree>
    <p:extLst>
      <p:ext uri="{BB962C8B-B14F-4D97-AF65-F5344CB8AC3E}">
        <p14:creationId xmlns:p14="http://schemas.microsoft.com/office/powerpoint/2010/main" val="2446360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A75B8-7F1D-4076-A8E6-8DB9FA6C6ADC}"/>
              </a:ext>
            </a:extLst>
          </p:cNvPr>
          <p:cNvSpPr>
            <a:spLocks noGrp="1"/>
          </p:cNvSpPr>
          <p:nvPr>
            <p:ph type="title"/>
          </p:nvPr>
        </p:nvSpPr>
        <p:spPr/>
        <p:txBody>
          <a:bodyPr/>
          <a:lstStyle/>
          <a:p>
            <a:r>
              <a:rPr lang="en-CA" dirty="0"/>
              <a:t>Players Evaluation</a:t>
            </a:r>
          </a:p>
        </p:txBody>
      </p:sp>
      <p:pic>
        <p:nvPicPr>
          <p:cNvPr id="5" name="Content Placeholder 4">
            <a:extLst>
              <a:ext uri="{FF2B5EF4-FFF2-40B4-BE49-F238E27FC236}">
                <a16:creationId xmlns:a16="http://schemas.microsoft.com/office/drawing/2014/main" id="{9E965DA8-2309-42A3-B67D-7B545B1BE0C5}"/>
              </a:ext>
            </a:extLst>
          </p:cNvPr>
          <p:cNvPicPr>
            <a:picLocks noGrp="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014980" y="1752600"/>
            <a:ext cx="6959600" cy="4894580"/>
          </a:xfrm>
          <a:prstGeom prst="rect">
            <a:avLst/>
          </a:prstGeom>
          <a:noFill/>
          <a:ln>
            <a:noFill/>
          </a:ln>
        </p:spPr>
      </p:pic>
      <p:sp>
        <p:nvSpPr>
          <p:cNvPr id="6" name="Left Bracket 5">
            <a:extLst>
              <a:ext uri="{FF2B5EF4-FFF2-40B4-BE49-F238E27FC236}">
                <a16:creationId xmlns:a16="http://schemas.microsoft.com/office/drawing/2014/main" id="{29152A0F-3280-4640-89DF-C9EECBBA4A6F}"/>
              </a:ext>
            </a:extLst>
          </p:cNvPr>
          <p:cNvSpPr/>
          <p:nvPr/>
        </p:nvSpPr>
        <p:spPr>
          <a:xfrm rot="5400000">
            <a:off x="5314950" y="260350"/>
            <a:ext cx="228600" cy="2705100"/>
          </a:xfrm>
          <a:prstGeom prst="lef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7" name="TextBox 6">
            <a:extLst>
              <a:ext uri="{FF2B5EF4-FFF2-40B4-BE49-F238E27FC236}">
                <a16:creationId xmlns:a16="http://schemas.microsoft.com/office/drawing/2014/main" id="{0F5DDDFB-4942-4F6F-A966-ED7893037191}"/>
              </a:ext>
            </a:extLst>
          </p:cNvPr>
          <p:cNvSpPr txBox="1"/>
          <p:nvPr/>
        </p:nvSpPr>
        <p:spPr>
          <a:xfrm>
            <a:off x="5130800" y="1130300"/>
            <a:ext cx="605166" cy="400110"/>
          </a:xfrm>
          <a:prstGeom prst="rect">
            <a:avLst/>
          </a:prstGeom>
          <a:noFill/>
        </p:spPr>
        <p:txBody>
          <a:bodyPr wrap="none" rtlCol="0">
            <a:spAutoFit/>
          </a:bodyPr>
          <a:lstStyle/>
          <a:p>
            <a:r>
              <a:rPr lang="en-US" dirty="0"/>
              <a:t>TOR</a:t>
            </a:r>
            <a:endParaRPr lang="en-CA" dirty="0"/>
          </a:p>
        </p:txBody>
      </p:sp>
    </p:spTree>
    <p:extLst>
      <p:ext uri="{BB962C8B-B14F-4D97-AF65-F5344CB8AC3E}">
        <p14:creationId xmlns:p14="http://schemas.microsoft.com/office/powerpoint/2010/main" val="5884689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extBox 43"/>
          <p:cNvSpPr txBox="1"/>
          <p:nvPr/>
        </p:nvSpPr>
        <p:spPr>
          <a:xfrm>
            <a:off x="4904621" y="1014684"/>
            <a:ext cx="3600400" cy="769441"/>
          </a:xfrm>
          <a:prstGeom prst="rect">
            <a:avLst/>
          </a:prstGeom>
          <a:noFill/>
        </p:spPr>
        <p:txBody>
          <a:bodyPr wrap="square" rtlCol="0">
            <a:spAutoFit/>
          </a:bodyPr>
          <a:lstStyle/>
          <a:p>
            <a:r>
              <a:rPr lang="en-US" altLang="ko-KR" sz="4400" b="1" dirty="0">
                <a:solidFill>
                  <a:srgbClr val="87334A"/>
                </a:solidFill>
                <a:latin typeface="+mj-lt"/>
                <a:ea typeface="맑은 고딕" panose="020B0503020000020004" pitchFamily="50" charset="-127"/>
              </a:rPr>
              <a:t>Limitations</a:t>
            </a:r>
            <a:endParaRPr lang="ko-KR" altLang="en-US" sz="4400" b="1" dirty="0">
              <a:solidFill>
                <a:srgbClr val="87334A"/>
              </a:solidFill>
              <a:latin typeface="+mj-lt"/>
              <a:ea typeface="맑은 고딕" panose="020B0503020000020004" pitchFamily="50" charset="-127"/>
            </a:endParaRPr>
          </a:p>
        </p:txBody>
      </p:sp>
      <p:sp>
        <p:nvSpPr>
          <p:cNvPr id="47" name="Text Box 5"/>
          <p:cNvSpPr txBox="1">
            <a:spLocks noChangeArrowheads="1"/>
          </p:cNvSpPr>
          <p:nvPr/>
        </p:nvSpPr>
        <p:spPr bwMode="auto">
          <a:xfrm>
            <a:off x="5181659" y="2041246"/>
            <a:ext cx="5450900" cy="3600986"/>
          </a:xfrm>
          <a:prstGeom prst="rect">
            <a:avLst/>
          </a:prstGeom>
          <a:noFill/>
          <a:ln w="9525">
            <a:noFill/>
            <a:miter lim="800000"/>
            <a:headEnd/>
            <a:tailEnd/>
          </a:ln>
        </p:spPr>
        <p:txBody>
          <a:bodyPr wrap="square">
            <a:spAutoFit/>
          </a:bodyPr>
          <a:lstStyle/>
          <a:p>
            <a:pPr marL="342900" indent="-342900">
              <a:buFont typeface="Arial" panose="020B0604020202020204" pitchFamily="34" charset="0"/>
              <a:buChar char="•"/>
              <a:defRPr/>
            </a:pPr>
            <a:r>
              <a:rPr lang="en-US" altLang="ko-KR" sz="3000" dirty="0">
                <a:solidFill>
                  <a:srgbClr val="575757"/>
                </a:solidFill>
                <a:latin typeface="+mj-lt"/>
              </a:rPr>
              <a:t>Toronto Raptors only</a:t>
            </a:r>
          </a:p>
          <a:p>
            <a:pPr marL="342900" indent="-342900">
              <a:buFont typeface="Arial" panose="020B0604020202020204" pitchFamily="34" charset="0"/>
              <a:buChar char="•"/>
              <a:defRPr/>
            </a:pPr>
            <a:r>
              <a:rPr lang="en-US" altLang="ko-KR" sz="3000" dirty="0">
                <a:solidFill>
                  <a:srgbClr val="575757"/>
                </a:solidFill>
                <a:latin typeface="+mj-lt"/>
              </a:rPr>
              <a:t>Qualitative factors</a:t>
            </a:r>
          </a:p>
          <a:p>
            <a:pPr marL="955045" lvl="1" indent="-457200">
              <a:buSzPct val="80000"/>
              <a:buFont typeface="Arial" panose="020B0604020202020204" pitchFamily="34" charset="0"/>
              <a:buChar char="•"/>
              <a:defRPr/>
            </a:pPr>
            <a:r>
              <a:rPr lang="en-US" altLang="ko-KR" sz="2800" dirty="0">
                <a:solidFill>
                  <a:srgbClr val="575757"/>
                </a:solidFill>
                <a:latin typeface="+mj-lt"/>
              </a:rPr>
              <a:t>Health</a:t>
            </a:r>
          </a:p>
          <a:p>
            <a:pPr marL="955045" lvl="1" indent="-457200">
              <a:buSzPct val="80000"/>
              <a:buFont typeface="Arial" panose="020B0604020202020204" pitchFamily="34" charset="0"/>
              <a:buChar char="•"/>
              <a:defRPr/>
            </a:pPr>
            <a:r>
              <a:rPr lang="en-US" altLang="ko-KR" sz="2800" dirty="0">
                <a:solidFill>
                  <a:srgbClr val="575757"/>
                </a:solidFill>
                <a:latin typeface="+mj-lt"/>
              </a:rPr>
              <a:t>Rapport with the team</a:t>
            </a:r>
          </a:p>
          <a:p>
            <a:pPr marL="955045" lvl="1" indent="-457200">
              <a:buSzPct val="80000"/>
              <a:buFont typeface="Arial" panose="020B0604020202020204" pitchFamily="34" charset="0"/>
              <a:buChar char="•"/>
              <a:defRPr/>
            </a:pPr>
            <a:r>
              <a:rPr lang="en-US" altLang="ko-KR" sz="2800" dirty="0">
                <a:solidFill>
                  <a:srgbClr val="575757"/>
                </a:solidFill>
                <a:latin typeface="+mj-lt"/>
              </a:rPr>
              <a:t>Satisfaction with the coaching</a:t>
            </a:r>
          </a:p>
          <a:p>
            <a:pPr marL="955045" lvl="1" indent="-457200">
              <a:buSzPct val="80000"/>
              <a:buFont typeface="Arial" panose="020B0604020202020204" pitchFamily="34" charset="0"/>
              <a:buChar char="•"/>
              <a:defRPr/>
            </a:pPr>
            <a:r>
              <a:rPr lang="en-US" altLang="ko-KR" sz="2800" dirty="0">
                <a:solidFill>
                  <a:srgbClr val="575757"/>
                </a:solidFill>
                <a:latin typeface="+mj-lt"/>
              </a:rPr>
              <a:t>Placement in the games</a:t>
            </a:r>
          </a:p>
          <a:p>
            <a:pPr marL="955045" lvl="1" indent="-457200">
              <a:buSzPct val="80000"/>
              <a:buFont typeface="Arial" panose="020B0604020202020204" pitchFamily="34" charset="0"/>
              <a:buChar char="•"/>
              <a:defRPr/>
            </a:pPr>
            <a:r>
              <a:rPr lang="en-US" altLang="ko-KR" sz="2800" dirty="0">
                <a:solidFill>
                  <a:srgbClr val="575757"/>
                </a:solidFill>
                <a:latin typeface="+mj-lt"/>
              </a:rPr>
              <a:t>Happiness with the contract</a:t>
            </a:r>
          </a:p>
          <a:p>
            <a:pPr marL="955045" lvl="1" indent="-457200">
              <a:buSzPct val="80000"/>
              <a:buFont typeface="Arial" panose="020B0604020202020204" pitchFamily="34" charset="0"/>
              <a:buChar char="•"/>
              <a:defRPr/>
            </a:pPr>
            <a:r>
              <a:rPr lang="en-US" altLang="ko-KR" sz="2800" dirty="0">
                <a:solidFill>
                  <a:srgbClr val="575757"/>
                </a:solidFill>
                <a:latin typeface="+mj-lt"/>
              </a:rPr>
              <a:t>Personal life</a:t>
            </a:r>
            <a:endParaRPr lang="en-US" altLang="ko-KR" sz="1800" b="1" dirty="0">
              <a:solidFill>
                <a:srgbClr val="575757"/>
              </a:solidFill>
              <a:latin typeface="+mj-lt"/>
            </a:endParaRPr>
          </a:p>
        </p:txBody>
      </p:sp>
    </p:spTree>
    <p:extLst>
      <p:ext uri="{BB962C8B-B14F-4D97-AF65-F5344CB8AC3E}">
        <p14:creationId xmlns:p14="http://schemas.microsoft.com/office/powerpoint/2010/main" val="1429745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7">
                                            <p:txEl>
                                              <p:pRg st="0" end="0"/>
                                            </p:txEl>
                                          </p:spTgt>
                                        </p:tgtEl>
                                        <p:attrNameLst>
                                          <p:attrName>style.visibility</p:attrName>
                                        </p:attrNameLst>
                                      </p:cBhvr>
                                      <p:to>
                                        <p:strVal val="visible"/>
                                      </p:to>
                                    </p:set>
                                    <p:animEffect transition="in" filter="fade">
                                      <p:cBhvr>
                                        <p:cTn id="7" dur="500"/>
                                        <p:tgtEl>
                                          <p:spTgt spid="4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7">
                                            <p:txEl>
                                              <p:pRg st="1" end="1"/>
                                            </p:txEl>
                                          </p:spTgt>
                                        </p:tgtEl>
                                        <p:attrNameLst>
                                          <p:attrName>style.visibility</p:attrName>
                                        </p:attrNameLst>
                                      </p:cBhvr>
                                      <p:to>
                                        <p:strVal val="visible"/>
                                      </p:to>
                                    </p:set>
                                    <p:animEffect transition="in" filter="fade">
                                      <p:cBhvr>
                                        <p:cTn id="12" dur="500"/>
                                        <p:tgtEl>
                                          <p:spTgt spid="4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7">
                                            <p:txEl>
                                              <p:pRg st="2" end="2"/>
                                            </p:txEl>
                                          </p:spTgt>
                                        </p:tgtEl>
                                        <p:attrNameLst>
                                          <p:attrName>style.visibility</p:attrName>
                                        </p:attrNameLst>
                                      </p:cBhvr>
                                      <p:to>
                                        <p:strVal val="visible"/>
                                      </p:to>
                                    </p:set>
                                    <p:animEffect transition="in" filter="fade">
                                      <p:cBhvr>
                                        <p:cTn id="17" dur="500"/>
                                        <p:tgtEl>
                                          <p:spTgt spid="47">
                                            <p:txEl>
                                              <p:pRg st="2" end="2"/>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47">
                                            <p:txEl>
                                              <p:pRg st="3" end="3"/>
                                            </p:txEl>
                                          </p:spTgt>
                                        </p:tgtEl>
                                        <p:attrNameLst>
                                          <p:attrName>style.visibility</p:attrName>
                                        </p:attrNameLst>
                                      </p:cBhvr>
                                      <p:to>
                                        <p:strVal val="visible"/>
                                      </p:to>
                                    </p:set>
                                    <p:animEffect transition="in" filter="fade">
                                      <p:cBhvr>
                                        <p:cTn id="20" dur="500"/>
                                        <p:tgtEl>
                                          <p:spTgt spid="47">
                                            <p:txEl>
                                              <p:pRg st="3" end="3"/>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47">
                                            <p:txEl>
                                              <p:pRg st="4" end="4"/>
                                            </p:txEl>
                                          </p:spTgt>
                                        </p:tgtEl>
                                        <p:attrNameLst>
                                          <p:attrName>style.visibility</p:attrName>
                                        </p:attrNameLst>
                                      </p:cBhvr>
                                      <p:to>
                                        <p:strVal val="visible"/>
                                      </p:to>
                                    </p:set>
                                    <p:animEffect transition="in" filter="fade">
                                      <p:cBhvr>
                                        <p:cTn id="23" dur="500"/>
                                        <p:tgtEl>
                                          <p:spTgt spid="47">
                                            <p:txEl>
                                              <p:pRg st="4" end="4"/>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47">
                                            <p:txEl>
                                              <p:pRg st="5" end="5"/>
                                            </p:txEl>
                                          </p:spTgt>
                                        </p:tgtEl>
                                        <p:attrNameLst>
                                          <p:attrName>style.visibility</p:attrName>
                                        </p:attrNameLst>
                                      </p:cBhvr>
                                      <p:to>
                                        <p:strVal val="visible"/>
                                      </p:to>
                                    </p:set>
                                    <p:animEffect transition="in" filter="fade">
                                      <p:cBhvr>
                                        <p:cTn id="26" dur="500"/>
                                        <p:tgtEl>
                                          <p:spTgt spid="47">
                                            <p:txEl>
                                              <p:pRg st="5" end="5"/>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47">
                                            <p:txEl>
                                              <p:pRg st="6" end="6"/>
                                            </p:txEl>
                                          </p:spTgt>
                                        </p:tgtEl>
                                        <p:attrNameLst>
                                          <p:attrName>style.visibility</p:attrName>
                                        </p:attrNameLst>
                                      </p:cBhvr>
                                      <p:to>
                                        <p:strVal val="visible"/>
                                      </p:to>
                                    </p:set>
                                    <p:animEffect transition="in" filter="fade">
                                      <p:cBhvr>
                                        <p:cTn id="29" dur="500"/>
                                        <p:tgtEl>
                                          <p:spTgt spid="47">
                                            <p:txEl>
                                              <p:pRg st="6" end="6"/>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47">
                                            <p:txEl>
                                              <p:pRg st="7" end="7"/>
                                            </p:txEl>
                                          </p:spTgt>
                                        </p:tgtEl>
                                        <p:attrNameLst>
                                          <p:attrName>style.visibility</p:attrName>
                                        </p:attrNameLst>
                                      </p:cBhvr>
                                      <p:to>
                                        <p:strVal val="visible"/>
                                      </p:to>
                                    </p:set>
                                    <p:animEffect transition="in" filter="fade">
                                      <p:cBhvr>
                                        <p:cTn id="32" dur="500"/>
                                        <p:tgtEl>
                                          <p:spTgt spid="47">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4"/>
          <p:cNvSpPr>
            <a:spLocks noGrp="1"/>
          </p:cNvSpPr>
          <p:nvPr>
            <p:ph type="ctrTitle"/>
          </p:nvPr>
        </p:nvSpPr>
        <p:spPr/>
        <p:txBody>
          <a:bodyPr/>
          <a:lstStyle/>
          <a:p>
            <a:r>
              <a:rPr lang="en-US" altLang="ko-KR"/>
              <a:t>THANK YOU</a:t>
            </a:r>
            <a:endParaRPr lang="ko-KR" altLang="en-US" dirty="0"/>
          </a:p>
        </p:txBody>
      </p:sp>
      <p:pic>
        <p:nvPicPr>
          <p:cNvPr id="2" name="그림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39622" y="1845618"/>
            <a:ext cx="682696" cy="694887"/>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D85255-C6E7-4492-98F7-628018AFD4F3}"/>
              </a:ext>
            </a:extLst>
          </p:cNvPr>
          <p:cNvSpPr>
            <a:spLocks noGrp="1"/>
          </p:cNvSpPr>
          <p:nvPr>
            <p:ph type="title"/>
          </p:nvPr>
        </p:nvSpPr>
        <p:spPr/>
        <p:txBody>
          <a:bodyPr/>
          <a:lstStyle/>
          <a:p>
            <a:r>
              <a:rPr lang="en-US" dirty="0"/>
              <a:t>BLANK Delete everything from this slide onwards</a:t>
            </a:r>
            <a:endParaRPr lang="en-CA" dirty="0"/>
          </a:p>
        </p:txBody>
      </p:sp>
      <p:sp>
        <p:nvSpPr>
          <p:cNvPr id="4" name="Content Placeholder 3">
            <a:extLst>
              <a:ext uri="{FF2B5EF4-FFF2-40B4-BE49-F238E27FC236}">
                <a16:creationId xmlns:a16="http://schemas.microsoft.com/office/drawing/2014/main" id="{77EE79BB-5D0B-4DC3-8784-ACF97270A4F8}"/>
              </a:ext>
            </a:extLst>
          </p:cNvPr>
          <p:cNvSpPr>
            <a:spLocks noGrp="1"/>
          </p:cNvSpPr>
          <p:nvPr>
            <p:ph idx="1"/>
          </p:nvPr>
        </p:nvSpPr>
        <p:spPr/>
        <p:txBody>
          <a:bodyPr/>
          <a:lstStyle/>
          <a:p>
            <a:endParaRPr lang="en-CA" dirty="0"/>
          </a:p>
        </p:txBody>
      </p:sp>
    </p:spTree>
    <p:extLst>
      <p:ext uri="{BB962C8B-B14F-4D97-AF65-F5344CB8AC3E}">
        <p14:creationId xmlns:p14="http://schemas.microsoft.com/office/powerpoint/2010/main" val="13572663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Reference Instructions</a:t>
            </a:r>
          </a:p>
        </p:txBody>
      </p:sp>
      <p:sp>
        <p:nvSpPr>
          <p:cNvPr id="23" name="TextBox 22">
            <a:extLst>
              <a:ext uri="{FF2B5EF4-FFF2-40B4-BE49-F238E27FC236}">
                <a16:creationId xmlns:a16="http://schemas.microsoft.com/office/drawing/2014/main" id="{42505A98-089C-4135-8D4D-6B5372437017}"/>
              </a:ext>
            </a:extLst>
          </p:cNvPr>
          <p:cNvSpPr txBox="1"/>
          <p:nvPr/>
        </p:nvSpPr>
        <p:spPr>
          <a:xfrm>
            <a:off x="1524000" y="1401041"/>
            <a:ext cx="9032240" cy="4708981"/>
          </a:xfrm>
          <a:prstGeom prst="rect">
            <a:avLst/>
          </a:prstGeom>
          <a:noFill/>
        </p:spPr>
        <p:txBody>
          <a:bodyPr wrap="square">
            <a:spAutoFit/>
          </a:bodyPr>
          <a:lstStyle/>
          <a:p>
            <a:pPr marL="342900" lvl="0" indent="-342900" fontAlgn="base">
              <a:buFont typeface="+mj-lt"/>
              <a:buAutoNum type="arabicPeriod"/>
              <a:tabLst>
                <a:tab pos="457200" algn="l"/>
              </a:tabLst>
            </a:pPr>
            <a:r>
              <a:rPr lang="en-CA" sz="2000" dirty="0">
                <a:solidFill>
                  <a:srgbClr val="000000"/>
                </a:solidFill>
                <a:effectLst/>
                <a:ea typeface="Times New Roman" panose="02020603050405020304" pitchFamily="18" charset="0"/>
              </a:rPr>
              <a:t>Cover: Informative title, team number and member names</a:t>
            </a:r>
            <a:endParaRPr lang="en-CA" sz="3200" dirty="0">
              <a:effectLst/>
              <a:ea typeface="Times New Roman" panose="02020603050405020304" pitchFamily="18" charset="0"/>
            </a:endParaRPr>
          </a:p>
          <a:p>
            <a:pPr marL="342900" lvl="0" indent="-342900" fontAlgn="base">
              <a:buFont typeface="+mj-lt"/>
              <a:buAutoNum type="arabicPeriod"/>
              <a:tabLst>
                <a:tab pos="457200" algn="l"/>
              </a:tabLst>
            </a:pPr>
            <a:r>
              <a:rPr lang="en-CA" sz="2000" dirty="0">
                <a:solidFill>
                  <a:srgbClr val="000000"/>
                </a:solidFill>
                <a:effectLst/>
                <a:ea typeface="Times New Roman" panose="02020603050405020304" pitchFamily="18" charset="0"/>
              </a:rPr>
              <a:t>Provide a brief background of organization/problem addressed.</a:t>
            </a:r>
            <a:endParaRPr lang="en-CA" sz="3200" dirty="0">
              <a:effectLst/>
              <a:ea typeface="Times New Roman" panose="02020603050405020304" pitchFamily="18" charset="0"/>
            </a:endParaRPr>
          </a:p>
          <a:p>
            <a:pPr marL="342900" lvl="0" indent="-342900" fontAlgn="base">
              <a:buFont typeface="+mj-lt"/>
              <a:buAutoNum type="arabicPeriod"/>
              <a:tabLst>
                <a:tab pos="457200" algn="l"/>
              </a:tabLst>
            </a:pPr>
            <a:r>
              <a:rPr lang="en-CA" sz="2000" dirty="0">
                <a:solidFill>
                  <a:srgbClr val="000000"/>
                </a:solidFill>
                <a:effectLst/>
                <a:ea typeface="Times New Roman" panose="02020603050405020304" pitchFamily="18" charset="0"/>
              </a:rPr>
              <a:t>Business problem/opportunity (stakeholder, challenge/opportunity, humanity considerations)</a:t>
            </a:r>
            <a:endParaRPr lang="en-CA" sz="3200" dirty="0">
              <a:effectLst/>
              <a:ea typeface="Times New Roman" panose="02020603050405020304" pitchFamily="18" charset="0"/>
            </a:endParaRPr>
          </a:p>
          <a:p>
            <a:pPr marL="342900" lvl="0" indent="-342900" fontAlgn="base">
              <a:buFont typeface="+mj-lt"/>
              <a:buAutoNum type="arabicPeriod"/>
              <a:tabLst>
                <a:tab pos="457200" algn="l"/>
              </a:tabLst>
            </a:pPr>
            <a:r>
              <a:rPr lang="en-CA" sz="2000" dirty="0">
                <a:solidFill>
                  <a:srgbClr val="000000"/>
                </a:solidFill>
                <a:effectLst/>
                <a:ea typeface="Times New Roman" panose="02020603050405020304" pitchFamily="18" charset="0"/>
              </a:rPr>
              <a:t>Data mining problem (supervised/unsupervised, explanatory/predictive, how to be deployed)</a:t>
            </a:r>
            <a:endParaRPr lang="en-CA" sz="3200" dirty="0">
              <a:effectLst/>
              <a:ea typeface="Times New Roman" panose="02020603050405020304" pitchFamily="18" charset="0"/>
            </a:endParaRPr>
          </a:p>
          <a:p>
            <a:pPr marL="342900" lvl="0" indent="-342900" fontAlgn="base">
              <a:buFont typeface="+mj-lt"/>
              <a:buAutoNum type="arabicPeriod"/>
              <a:tabLst>
                <a:tab pos="457200" algn="l"/>
              </a:tabLst>
            </a:pPr>
            <a:r>
              <a:rPr lang="en-CA" sz="2000" dirty="0">
                <a:solidFill>
                  <a:srgbClr val="000000"/>
                </a:solidFill>
                <a:effectLst/>
                <a:ea typeface="Times New Roman" panose="02020603050405020304" pitchFamily="18" charset="0"/>
              </a:rPr>
              <a:t>Data description </a:t>
            </a:r>
            <a:endParaRPr lang="en-CA" sz="3200" dirty="0">
              <a:effectLst/>
              <a:ea typeface="Times New Roman" panose="02020603050405020304" pitchFamily="18" charset="0"/>
            </a:endParaRPr>
          </a:p>
          <a:p>
            <a:pPr marL="342900" lvl="0" indent="-342900" fontAlgn="base">
              <a:buFont typeface="+mj-lt"/>
              <a:buAutoNum type="arabicPeriod"/>
              <a:tabLst>
                <a:tab pos="457200" algn="l"/>
              </a:tabLst>
            </a:pPr>
            <a:r>
              <a:rPr lang="en-CA" sz="2000" dirty="0">
                <a:solidFill>
                  <a:srgbClr val="000000"/>
                </a:solidFill>
                <a:effectLst/>
                <a:ea typeface="Times New Roman" panose="02020603050405020304" pitchFamily="18" charset="0"/>
              </a:rPr>
              <a:t>Data cleansing, if needed – steps taken – what were the challenges with the data and steps taken to cleanse bring it to usable format (ETL – extract, transform, load steps). Technology/tools used for cleansing/analysis </a:t>
            </a:r>
            <a:endParaRPr lang="en-CA" sz="3200" dirty="0">
              <a:effectLst/>
              <a:ea typeface="Times New Roman" panose="02020603050405020304" pitchFamily="18" charset="0"/>
            </a:endParaRPr>
          </a:p>
          <a:p>
            <a:pPr marL="342900" lvl="0" indent="-342900" fontAlgn="base">
              <a:buFont typeface="+mj-lt"/>
              <a:buAutoNum type="arabicPeriod"/>
              <a:tabLst>
                <a:tab pos="457200" algn="l"/>
              </a:tabLst>
            </a:pPr>
            <a:r>
              <a:rPr lang="en-CA" sz="2000" dirty="0">
                <a:solidFill>
                  <a:srgbClr val="000000"/>
                </a:solidFill>
                <a:effectLst/>
                <a:ea typeface="Times New Roman" panose="02020603050405020304" pitchFamily="18" charset="0"/>
              </a:rPr>
              <a:t>Methods (methods, relevant outputs)</a:t>
            </a:r>
            <a:endParaRPr lang="en-CA" sz="3200" dirty="0">
              <a:effectLst/>
              <a:ea typeface="Times New Roman" panose="02020603050405020304" pitchFamily="18" charset="0"/>
            </a:endParaRPr>
          </a:p>
          <a:p>
            <a:pPr marL="342900" lvl="0" indent="-342900" fontAlgn="base">
              <a:buFont typeface="+mj-lt"/>
              <a:buAutoNum type="arabicPeriod"/>
              <a:tabLst>
                <a:tab pos="457200" algn="l"/>
              </a:tabLst>
            </a:pPr>
            <a:r>
              <a:rPr lang="en-CA" sz="2000" dirty="0">
                <a:solidFill>
                  <a:srgbClr val="000000"/>
                </a:solidFill>
                <a:effectLst/>
                <a:ea typeface="Times New Roman" panose="02020603050405020304" pitchFamily="18" charset="0"/>
              </a:rPr>
              <a:t>Evaluation (metrics of interest, benchmark, comparison)</a:t>
            </a:r>
            <a:endParaRPr lang="en-CA" sz="3200" dirty="0">
              <a:effectLst/>
              <a:ea typeface="Times New Roman" panose="02020603050405020304" pitchFamily="18" charset="0"/>
            </a:endParaRPr>
          </a:p>
          <a:p>
            <a:pPr marL="342900" lvl="0" indent="-342900" fontAlgn="base">
              <a:buFont typeface="+mj-lt"/>
              <a:buAutoNum type="arabicPeriod"/>
              <a:tabLst>
                <a:tab pos="457200" algn="l"/>
              </a:tabLst>
            </a:pPr>
            <a:r>
              <a:rPr lang="en-CA" sz="2000" dirty="0">
                <a:solidFill>
                  <a:srgbClr val="000000"/>
                </a:solidFill>
                <a:effectLst/>
                <a:ea typeface="Times New Roman" panose="02020603050405020304" pitchFamily="18" charset="0"/>
              </a:rPr>
              <a:t>Implications – so what can business/org do with findings/actions</a:t>
            </a:r>
            <a:endParaRPr lang="en-CA" sz="3200" dirty="0">
              <a:effectLst/>
              <a:ea typeface="Times New Roman" panose="02020603050405020304" pitchFamily="18" charset="0"/>
            </a:endParaRPr>
          </a:p>
          <a:p>
            <a:pPr marL="342900" lvl="0" indent="-342900" fontAlgn="base">
              <a:buFont typeface="+mj-lt"/>
              <a:buAutoNum type="arabicPeriod"/>
              <a:tabLst>
                <a:tab pos="457200" algn="l"/>
              </a:tabLst>
            </a:pPr>
            <a:r>
              <a:rPr lang="en-CA" sz="2000" dirty="0">
                <a:solidFill>
                  <a:srgbClr val="000000"/>
                </a:solidFill>
                <a:effectLst/>
                <a:ea typeface="Times New Roman" panose="02020603050405020304" pitchFamily="18" charset="0"/>
              </a:rPr>
              <a:t>Recommendations (what should the client be aware of? problems you encountered, suggestions for future data collection or analysis, etc.)</a:t>
            </a:r>
            <a:endParaRPr lang="en-CA" sz="3200" dirty="0">
              <a:effectLst/>
              <a:ea typeface="Times New Roman" panose="02020603050405020304" pitchFamily="18" charset="0"/>
            </a:endParaRPr>
          </a:p>
        </p:txBody>
      </p:sp>
    </p:spTree>
    <p:extLst>
      <p:ext uri="{BB962C8B-B14F-4D97-AF65-F5344CB8AC3E}">
        <p14:creationId xmlns:p14="http://schemas.microsoft.com/office/powerpoint/2010/main" val="3526710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1">
            <a:extLst>
              <a:ext uri="{FF2B5EF4-FFF2-40B4-BE49-F238E27FC236}">
                <a16:creationId xmlns:a16="http://schemas.microsoft.com/office/drawing/2014/main" id="{9BBC7092-643C-4FB4-A926-0972CABB9734}"/>
              </a:ext>
            </a:extLst>
          </p:cNvPr>
          <p:cNvSpPr>
            <a:spLocks noGrp="1"/>
          </p:cNvSpPr>
          <p:nvPr>
            <p:ph idx="1"/>
          </p:nvPr>
        </p:nvSpPr>
        <p:spPr>
          <a:xfrm>
            <a:off x="609521" y="1485579"/>
            <a:ext cx="10971372" cy="4824535"/>
          </a:xfrm>
        </p:spPr>
        <p:txBody>
          <a:bodyPr/>
          <a:lstStyle/>
          <a:p>
            <a:endParaRPr lang="en-US" dirty="0"/>
          </a:p>
        </p:txBody>
      </p:sp>
      <p:sp>
        <p:nvSpPr>
          <p:cNvPr id="2" name="제목 1"/>
          <p:cNvSpPr>
            <a:spLocks noGrp="1"/>
          </p:cNvSpPr>
          <p:nvPr>
            <p:ph type="title"/>
          </p:nvPr>
        </p:nvSpPr>
        <p:spPr>
          <a:xfrm>
            <a:off x="609520" y="189434"/>
            <a:ext cx="10971373" cy="798753"/>
          </a:xfrm>
        </p:spPr>
        <p:txBody>
          <a:bodyPr anchor="ctr">
            <a:normAutofit/>
          </a:bodyPr>
          <a:lstStyle/>
          <a:p>
            <a:r>
              <a:rPr lang="en-US" altLang="ko-KR" dirty="0"/>
              <a:t>[Template - Insert Title]</a:t>
            </a:r>
          </a:p>
        </p:txBody>
      </p:sp>
    </p:spTree>
    <p:extLst>
      <p:ext uri="{BB962C8B-B14F-4D97-AF65-F5344CB8AC3E}">
        <p14:creationId xmlns:p14="http://schemas.microsoft.com/office/powerpoint/2010/main" val="40339248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38273" y="150098"/>
            <a:ext cx="10971372" cy="798753"/>
          </a:xfrm>
        </p:spPr>
        <p:txBody>
          <a:bodyPr/>
          <a:lstStyle/>
          <a:p>
            <a:r>
              <a:rPr lang="en-US" altLang="ko-KR" dirty="0"/>
              <a:t>(REMOVE TEST) Data Analysis Results – Phase 1</a:t>
            </a:r>
          </a:p>
        </p:txBody>
      </p:sp>
      <p:pic>
        <p:nvPicPr>
          <p:cNvPr id="8" name="Picture 7">
            <a:extLst>
              <a:ext uri="{FF2B5EF4-FFF2-40B4-BE49-F238E27FC236}">
                <a16:creationId xmlns:a16="http://schemas.microsoft.com/office/drawing/2014/main" id="{9225BDC5-4BBA-4E44-B587-D2B9DDE0146B}"/>
              </a:ext>
            </a:extLst>
          </p:cNvPr>
          <p:cNvPicPr/>
          <p:nvPr/>
        </p:nvPicPr>
        <p:blipFill>
          <a:blip r:embed="rId3"/>
          <a:stretch>
            <a:fillRect/>
          </a:stretch>
        </p:blipFill>
        <p:spPr>
          <a:xfrm>
            <a:off x="1892379" y="1386832"/>
            <a:ext cx="4437713" cy="2745732"/>
          </a:xfrm>
          <a:prstGeom prst="rect">
            <a:avLst/>
          </a:prstGeom>
        </p:spPr>
      </p:pic>
      <p:pic>
        <p:nvPicPr>
          <p:cNvPr id="5" name="Picture 4">
            <a:extLst>
              <a:ext uri="{FF2B5EF4-FFF2-40B4-BE49-F238E27FC236}">
                <a16:creationId xmlns:a16="http://schemas.microsoft.com/office/drawing/2014/main" id="{0839A8C8-177D-4347-B5AA-E997E70A8797}"/>
              </a:ext>
            </a:extLst>
          </p:cNvPr>
          <p:cNvPicPr/>
          <p:nvPr/>
        </p:nvPicPr>
        <p:blipFill>
          <a:blip r:embed="rId4"/>
          <a:stretch>
            <a:fillRect/>
          </a:stretch>
        </p:blipFill>
        <p:spPr>
          <a:xfrm>
            <a:off x="7047213" y="3185469"/>
            <a:ext cx="4779981" cy="2903838"/>
          </a:xfrm>
          <a:prstGeom prst="rect">
            <a:avLst/>
          </a:prstGeom>
        </p:spPr>
      </p:pic>
    </p:spTree>
    <p:extLst>
      <p:ext uri="{BB962C8B-B14F-4D97-AF65-F5344CB8AC3E}">
        <p14:creationId xmlns:p14="http://schemas.microsoft.com/office/powerpoint/2010/main" val="4093615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49" presetClass="path" presetSubtype="0" accel="50000" decel="50000" fill="hold" nodeType="clickEffect">
                                  <p:stCondLst>
                                    <p:cond delay="0"/>
                                  </p:stCondLst>
                                  <p:childTnLst>
                                    <p:animMotion origin="layout" path="M -3.27517E-6 -1.70794E-6 L 0.17958 0.17913 " pathEditMode="relative" rAng="0" ptsTypes="AA">
                                      <p:cBhvr>
                                        <p:cTn id="16" dur="2000" fill="hold"/>
                                        <p:tgtEl>
                                          <p:spTgt spid="8"/>
                                        </p:tgtEl>
                                        <p:attrNameLst>
                                          <p:attrName>ppt_x</p:attrName>
                                          <p:attrName>ppt_y</p:attrName>
                                        </p:attrNameLst>
                                      </p:cBhvr>
                                      <p:rCtr x="8973" y="8956"/>
                                    </p:animMotion>
                                  </p:childTnLst>
                                </p:cTn>
                              </p:par>
                            </p:childTnLst>
                          </p:cTn>
                        </p:par>
                        <p:par>
                          <p:cTn id="17" fill="hold">
                            <p:stCondLst>
                              <p:cond delay="2000"/>
                            </p:stCondLst>
                            <p:childTnLst>
                              <p:par>
                                <p:cTn id="18" presetID="6" presetClass="emph" presetSubtype="0" fill="hold" nodeType="afterEffect">
                                  <p:stCondLst>
                                    <p:cond delay="0"/>
                                  </p:stCondLst>
                                  <p:childTnLst>
                                    <p:animScale>
                                      <p:cBhvr>
                                        <p:cTn id="19" dur="2000" fill="hold"/>
                                        <p:tgtEl>
                                          <p:spTgt spid="8"/>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The Client</a:t>
            </a:r>
            <a:endParaRPr lang="ko-KR" altLang="en-US" dirty="0"/>
          </a:p>
        </p:txBody>
      </p:sp>
      <p:sp>
        <p:nvSpPr>
          <p:cNvPr id="4" name="내용 개체 틀 3"/>
          <p:cNvSpPr>
            <a:spLocks noGrp="1"/>
          </p:cNvSpPr>
          <p:nvPr>
            <p:ph idx="1"/>
          </p:nvPr>
        </p:nvSpPr>
        <p:spPr>
          <a:xfrm>
            <a:off x="609520" y="1485579"/>
            <a:ext cx="11246325" cy="4824535"/>
          </a:xfrm>
        </p:spPr>
        <p:txBody>
          <a:bodyPr/>
          <a:lstStyle/>
          <a:p>
            <a:pPr>
              <a:buFont typeface="Arial" panose="020B0604020202020204" pitchFamily="34" charset="0"/>
              <a:buChar char="•"/>
            </a:pPr>
            <a:r>
              <a:rPr lang="en-US" altLang="ko-KR" dirty="0"/>
              <a:t>The Toronto Raptors are an NBA championship team with a USD2.1 billion market capitalization in 2020. </a:t>
            </a:r>
          </a:p>
          <a:p>
            <a:pPr>
              <a:buFont typeface="Arial" panose="020B0604020202020204" pitchFamily="34" charset="0"/>
              <a:buChar char="•"/>
            </a:pPr>
            <a:r>
              <a:rPr lang="en-US" altLang="ko-KR" dirty="0"/>
              <a:t>The team’s General Manager (GM) and owners are seeking recommendations on improving the team’s chances at another championship run while preserving the team’s long-term future. </a:t>
            </a:r>
          </a:p>
          <a:p>
            <a:endParaRPr lang="ko-KR" altLang="en-US" dirty="0"/>
          </a:p>
        </p:txBody>
      </p:sp>
      <p:sp>
        <p:nvSpPr>
          <p:cNvPr id="5" name="TextBox 4">
            <a:extLst>
              <a:ext uri="{FF2B5EF4-FFF2-40B4-BE49-F238E27FC236}">
                <a16:creationId xmlns:a16="http://schemas.microsoft.com/office/drawing/2014/main" id="{F5A90117-5B47-4F65-A757-0927230572F0}"/>
              </a:ext>
            </a:extLst>
          </p:cNvPr>
          <p:cNvSpPr txBox="1"/>
          <p:nvPr/>
        </p:nvSpPr>
        <p:spPr>
          <a:xfrm>
            <a:off x="5065004" y="6310114"/>
            <a:ext cx="5026446" cy="400110"/>
          </a:xfrm>
          <a:prstGeom prst="rect">
            <a:avLst/>
          </a:prstGeom>
          <a:noFill/>
        </p:spPr>
        <p:txBody>
          <a:bodyPr wrap="square">
            <a:spAutoFit/>
          </a:bodyPr>
          <a:lstStyle/>
          <a:p>
            <a:r>
              <a:rPr kumimoji="0" lang="en-US" altLang="ko-KR" sz="2000" b="1" u="none" strike="noStrike" kern="1200" cap="none" spc="0" normalizeH="0" baseline="0" noProof="0" dirty="0">
                <a:ln>
                  <a:noFill/>
                </a:ln>
                <a:solidFill>
                  <a:srgbClr val="87334A"/>
                </a:solidFill>
                <a:effectLst/>
                <a:uLnTx/>
                <a:uFillTx/>
                <a:latin typeface="Calibri"/>
                <a:ea typeface="맑은 고딕" pitchFamily="50" charset="-127"/>
                <a:cs typeface="+mn-cs"/>
              </a:rPr>
              <a:t>TORONTO RAPTORS</a:t>
            </a:r>
            <a:endParaRPr lang="en-CA" b="1" dirty="0"/>
          </a:p>
        </p:txBody>
      </p:sp>
      <p:pic>
        <p:nvPicPr>
          <p:cNvPr id="6" name="Picture 5">
            <a:extLst>
              <a:ext uri="{FF2B5EF4-FFF2-40B4-BE49-F238E27FC236}">
                <a16:creationId xmlns:a16="http://schemas.microsoft.com/office/drawing/2014/main" id="{3D35CC4B-F531-44C1-9B28-650955E04BC8}"/>
              </a:ext>
            </a:extLst>
          </p:cNvPr>
          <p:cNvPicPr>
            <a:picLocks noChangeAspect="1"/>
          </p:cNvPicPr>
          <p:nvPr/>
        </p:nvPicPr>
        <p:blipFill>
          <a:blip r:embed="rId3"/>
          <a:stretch>
            <a:fillRect/>
          </a:stretch>
        </p:blipFill>
        <p:spPr>
          <a:xfrm>
            <a:off x="7393413" y="148854"/>
            <a:ext cx="1133899" cy="1123684"/>
          </a:xfrm>
          <a:prstGeom prst="rect">
            <a:avLst/>
          </a:prstGeom>
        </p:spPr>
      </p:pic>
      <p:pic>
        <p:nvPicPr>
          <p:cNvPr id="9" name="Picture 8">
            <a:extLst>
              <a:ext uri="{FF2B5EF4-FFF2-40B4-BE49-F238E27FC236}">
                <a16:creationId xmlns:a16="http://schemas.microsoft.com/office/drawing/2014/main" id="{B806BD7A-A337-4BDD-9A46-08B68798FFBC}"/>
              </a:ext>
            </a:extLst>
          </p:cNvPr>
          <p:cNvPicPr>
            <a:picLocks noChangeAspect="1"/>
          </p:cNvPicPr>
          <p:nvPr/>
        </p:nvPicPr>
        <p:blipFill>
          <a:blip r:embed="rId4"/>
          <a:stretch>
            <a:fillRect/>
          </a:stretch>
        </p:blipFill>
        <p:spPr>
          <a:xfrm>
            <a:off x="3621959" y="138225"/>
            <a:ext cx="1226666" cy="1084520"/>
          </a:xfrm>
          <a:prstGeom prst="rect">
            <a:avLst/>
          </a:prstGeom>
        </p:spPr>
      </p:pic>
      <p:pic>
        <p:nvPicPr>
          <p:cNvPr id="25" name="Picture 24">
            <a:extLst>
              <a:ext uri="{FF2B5EF4-FFF2-40B4-BE49-F238E27FC236}">
                <a16:creationId xmlns:a16="http://schemas.microsoft.com/office/drawing/2014/main" id="{1FB982B9-CEFB-490D-A0A8-BB921076D193}"/>
              </a:ext>
            </a:extLst>
          </p:cNvPr>
          <p:cNvPicPr>
            <a:picLocks noChangeAspect="1"/>
          </p:cNvPicPr>
          <p:nvPr/>
        </p:nvPicPr>
        <p:blipFill>
          <a:blip r:embed="rId5"/>
          <a:stretch>
            <a:fillRect/>
          </a:stretch>
        </p:blipFill>
        <p:spPr>
          <a:xfrm>
            <a:off x="1940011" y="2809810"/>
            <a:ext cx="7797113" cy="323747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4">
                                            <p:txEl>
                                              <p:pRg st="1" end="1"/>
                                            </p:txEl>
                                          </p:spTgt>
                                        </p:tgtEl>
                                        <p:attrNameLst>
                                          <p:attrName>style.visibility</p:attrName>
                                        </p:attrNameLst>
                                      </p:cBhvr>
                                      <p:to>
                                        <p:strVal val="visible"/>
                                      </p:to>
                                    </p:set>
                                    <p:animEffect transition="in" filter="fade">
                                      <p:cBhvr>
                                        <p:cTn id="14" dur="5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Objectives</a:t>
            </a:r>
          </a:p>
        </p:txBody>
      </p:sp>
      <p:sp>
        <p:nvSpPr>
          <p:cNvPr id="6" name="내용 개체 틀 5"/>
          <p:cNvSpPr>
            <a:spLocks noGrp="1"/>
          </p:cNvSpPr>
          <p:nvPr>
            <p:ph idx="1"/>
          </p:nvPr>
        </p:nvSpPr>
        <p:spPr>
          <a:xfrm>
            <a:off x="1486693" y="1485578"/>
            <a:ext cx="10094199" cy="4824535"/>
          </a:xfrm>
        </p:spPr>
        <p:txBody>
          <a:bodyPr>
            <a:normAutofit lnSpcReduction="10000"/>
          </a:bodyPr>
          <a:lstStyle/>
          <a:p>
            <a:pPr>
              <a:buFont typeface="Arial" panose="020B0604020202020204" pitchFamily="34" charset="0"/>
              <a:buChar char="•"/>
            </a:pPr>
            <a:r>
              <a:rPr lang="en-US" altLang="ko-KR" sz="2400" dirty="0"/>
              <a:t>The primary objective of this analysis is to determine which features are important to the Toronto Raptors team to produce more wins in the regular season and the playoffs. </a:t>
            </a:r>
          </a:p>
          <a:p>
            <a:pPr>
              <a:buFont typeface="Arial" panose="020B0604020202020204" pitchFamily="34" charset="0"/>
              <a:buChar char="•"/>
            </a:pPr>
            <a:endParaRPr lang="en-US" altLang="ko-KR" sz="2400" dirty="0"/>
          </a:p>
          <a:p>
            <a:pPr>
              <a:buFont typeface="Arial" panose="020B0604020202020204" pitchFamily="34" charset="0"/>
              <a:buChar char="•"/>
            </a:pPr>
            <a:r>
              <a:rPr lang="en-US" altLang="ko-KR" sz="2400" dirty="0"/>
              <a:t>The secondary objective is to review team players’ performance-to-cost effectiveness. </a:t>
            </a:r>
          </a:p>
          <a:p>
            <a:pPr>
              <a:buFont typeface="Arial" panose="020B0604020202020204" pitchFamily="34" charset="0"/>
              <a:buChar char="•"/>
            </a:pPr>
            <a:endParaRPr lang="en-US" altLang="ko-KR" sz="2400" dirty="0"/>
          </a:p>
          <a:p>
            <a:pPr marL="0" marR="0" latinLnBrk="0">
              <a:lnSpc>
                <a:spcPct val="115000"/>
              </a:lnSpc>
              <a:spcBef>
                <a:spcPts val="720"/>
              </a:spcBef>
              <a:spcAft>
                <a:spcPts val="0"/>
              </a:spcAft>
            </a:pPr>
            <a:r>
              <a:rPr lang="en-US" sz="2400" dirty="0">
                <a:latin typeface="Calibri" panose="020F0502020204030204" pitchFamily="34" charset="0"/>
                <a:ea typeface="Times New Roman" panose="02020603050405020304" pitchFamily="18" charset="0"/>
                <a:cs typeface="Calibri" panose="020F0502020204030204" pitchFamily="34" charset="0"/>
              </a:rPr>
              <a:t>To simplify the analysis, the following assumptions were made:</a:t>
            </a:r>
            <a:endParaRPr lang="en-CA" sz="2400" dirty="0">
              <a:latin typeface="Calibri" panose="020F0502020204030204" pitchFamily="34" charset="0"/>
              <a:ea typeface="Yu Mincho" panose="02020400000000000000" pitchFamily="18" charset="-128"/>
              <a:cs typeface="Times New Roman" panose="02020603050405020304" pitchFamily="18" charset="0"/>
            </a:endParaRPr>
          </a:p>
          <a:p>
            <a:pPr marL="342900" marR="0" lvl="0" indent="-342900" latinLnBrk="0">
              <a:lnSpc>
                <a:spcPct val="115000"/>
              </a:lnSpc>
              <a:spcBef>
                <a:spcPts val="720"/>
              </a:spcBef>
              <a:spcAft>
                <a:spcPts val="0"/>
              </a:spcAft>
              <a:buSzPts val="1100"/>
              <a:buFont typeface="Symbol" panose="05050102010706020507" pitchFamily="18" charset="2"/>
              <a:buChar char=""/>
            </a:pPr>
            <a:r>
              <a:rPr lang="en-CA" sz="2400" dirty="0">
                <a:latin typeface="Calibri" panose="020F0502020204030204" pitchFamily="34" charset="0"/>
                <a:ea typeface="Times New Roman" panose="02020603050405020304" pitchFamily="18" charset="0"/>
                <a:cs typeface="Calibri" panose="020F0502020204030204" pitchFamily="34" charset="0"/>
              </a:rPr>
              <a:t>Changes are only applied to the Toronto Raptors; the statistics from other teams are not affected or changed.</a:t>
            </a:r>
            <a:endParaRPr lang="en-CA" sz="2400" dirty="0">
              <a:latin typeface="Calibri" panose="020F0502020204030204" pitchFamily="34" charset="0"/>
              <a:ea typeface="Yu Mincho" panose="02020400000000000000" pitchFamily="18" charset="-128"/>
              <a:cs typeface="Times New Roman" panose="02020603050405020304" pitchFamily="18" charset="0"/>
            </a:endParaRPr>
          </a:p>
          <a:p>
            <a:pPr marL="342900" marR="0" lvl="0" indent="-342900" latinLnBrk="0">
              <a:lnSpc>
                <a:spcPct val="115000"/>
              </a:lnSpc>
              <a:spcBef>
                <a:spcPts val="720"/>
              </a:spcBef>
              <a:spcAft>
                <a:spcPts val="0"/>
              </a:spcAft>
              <a:buSzPts val="1100"/>
              <a:buFont typeface="Symbol" panose="05050102010706020507" pitchFamily="18" charset="2"/>
              <a:buChar char=""/>
            </a:pPr>
            <a:r>
              <a:rPr lang="en-CA" sz="2400" dirty="0">
                <a:latin typeface="Calibri" panose="020F0502020204030204" pitchFamily="34" charset="0"/>
                <a:ea typeface="Times New Roman" panose="02020603050405020304" pitchFamily="18" charset="0"/>
                <a:cs typeface="Calibri" panose="020F0502020204030204" pitchFamily="34" charset="0"/>
              </a:rPr>
              <a:t>Obtaining any players is up to the Toronto GM to determine if they will pursue the player via free agency, trading of players, etc.</a:t>
            </a:r>
            <a:endParaRPr lang="en-CA" sz="2400" dirty="0">
              <a:latin typeface="Calibri" panose="020F0502020204030204" pitchFamily="34" charset="0"/>
              <a:ea typeface="Yu Mincho" panose="02020400000000000000" pitchFamily="18" charset="-128"/>
              <a:cs typeface="Times New Roman" panose="02020603050405020304" pitchFamily="18" charset="0"/>
            </a:endParaRPr>
          </a:p>
          <a:p>
            <a:endParaRPr lang="ko-KR"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fade">
                                      <p:cBhvr>
                                        <p:cTn id="12"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38273" y="150098"/>
            <a:ext cx="10971372" cy="798753"/>
          </a:xfrm>
        </p:spPr>
        <p:txBody>
          <a:bodyPr/>
          <a:lstStyle/>
          <a:p>
            <a:r>
              <a:rPr lang="en-US" altLang="ko-KR" dirty="0"/>
              <a:t>Data</a:t>
            </a:r>
          </a:p>
        </p:txBody>
      </p:sp>
      <p:sp>
        <p:nvSpPr>
          <p:cNvPr id="6" name="내용 개체 틀 5"/>
          <p:cNvSpPr>
            <a:spLocks noGrp="1"/>
          </p:cNvSpPr>
          <p:nvPr>
            <p:ph idx="1"/>
          </p:nvPr>
        </p:nvSpPr>
        <p:spPr>
          <a:xfrm>
            <a:off x="1486693" y="1485578"/>
            <a:ext cx="4892841" cy="1427743"/>
          </a:xfrm>
        </p:spPr>
        <p:txBody>
          <a:bodyPr>
            <a:normAutofit/>
          </a:bodyPr>
          <a:lstStyle/>
          <a:p>
            <a:pPr marL="808998" marR="0" lvl="1" indent="-311153" algn="l" defTabSz="995690" rtl="0" eaLnBrk="1" fontAlgn="auto" latinLnBrk="1" hangingPunct="1">
              <a:lnSpc>
                <a:spcPct val="100000"/>
              </a:lnSpc>
              <a:spcBef>
                <a:spcPct val="20000"/>
              </a:spcBef>
              <a:spcAft>
                <a:spcPts val="0"/>
              </a:spcAft>
              <a:buClrTx/>
              <a:buSzTx/>
              <a:buFont typeface="Arial" panose="020B0604020202020204" pitchFamily="34" charset="0"/>
              <a:buChar char="•"/>
              <a:tabLst/>
              <a:defRPr/>
            </a:pPr>
            <a:r>
              <a:rPr kumimoji="0" lang="en-US" altLang="ko-KR" sz="2000" b="0" i="1" u="none" strike="noStrike" kern="1200" cap="none" spc="0" normalizeH="0" baseline="0" noProof="0" dirty="0">
                <a:ln>
                  <a:noFill/>
                </a:ln>
                <a:solidFill>
                  <a:prstClr val="black">
                    <a:lumMod val="75000"/>
                    <a:lumOff val="25000"/>
                  </a:prstClr>
                </a:solidFill>
                <a:effectLst/>
                <a:uLnTx/>
                <a:uFillTx/>
                <a:latin typeface="Calibri"/>
              </a:rPr>
              <a:t>PlayerGameLogs</a:t>
            </a:r>
          </a:p>
          <a:p>
            <a:pPr lvl="2">
              <a:buFont typeface="Arial" panose="020B0604020202020204" pitchFamily="34" charset="0"/>
              <a:buChar char="•"/>
              <a:defRPr/>
            </a:pPr>
            <a:r>
              <a:rPr lang="en-US" altLang="ko-KR" sz="2000" i="1" dirty="0">
                <a:solidFill>
                  <a:prstClr val="black">
                    <a:lumMod val="75000"/>
                    <a:lumOff val="25000"/>
                  </a:prstClr>
                </a:solidFill>
                <a:latin typeface="Calibri"/>
              </a:rPr>
              <a:t>Open access API (nba_api)</a:t>
            </a:r>
          </a:p>
          <a:p>
            <a:pPr marL="1244613" marR="0" lvl="2" indent="-248923" algn="l" defTabSz="995690" rtl="0" eaLnBrk="1" fontAlgn="auto" latinLnBrk="1" hangingPunct="1">
              <a:lnSpc>
                <a:spcPct val="100000"/>
              </a:lnSpc>
              <a:spcBef>
                <a:spcPct val="20000"/>
              </a:spcBef>
              <a:spcAft>
                <a:spcPts val="0"/>
              </a:spcAft>
              <a:buClrTx/>
              <a:buSzTx/>
              <a:buFont typeface="Arial" panose="020B0604020202020204" pitchFamily="34" charset="0"/>
              <a:buChar char="•"/>
              <a:tabLst/>
              <a:defRPr/>
            </a:pPr>
            <a:r>
              <a:rPr kumimoji="0" lang="en-US" altLang="ko-KR" sz="2000" b="0" i="1" u="none" strike="noStrike" kern="1200" cap="none" spc="0" normalizeH="0" baseline="0" noProof="0" dirty="0">
                <a:ln>
                  <a:noFill/>
                </a:ln>
                <a:solidFill>
                  <a:prstClr val="black">
                    <a:lumMod val="75000"/>
                    <a:lumOff val="25000"/>
                  </a:prstClr>
                </a:solidFill>
                <a:effectLst/>
                <a:uLnTx/>
                <a:uFillTx/>
                <a:latin typeface="Calibri"/>
              </a:rPr>
              <a:t>Total ~450K records, 36 features</a:t>
            </a:r>
          </a:p>
        </p:txBody>
      </p:sp>
      <p:sp>
        <p:nvSpPr>
          <p:cNvPr id="9" name="TextBox 8">
            <a:extLst>
              <a:ext uri="{FF2B5EF4-FFF2-40B4-BE49-F238E27FC236}">
                <a16:creationId xmlns:a16="http://schemas.microsoft.com/office/drawing/2014/main" id="{CE64A20E-9B9A-4292-94B5-C5344F7A5F57}"/>
              </a:ext>
            </a:extLst>
          </p:cNvPr>
          <p:cNvSpPr txBox="1"/>
          <p:nvPr/>
        </p:nvSpPr>
        <p:spPr>
          <a:xfrm>
            <a:off x="6719775" y="1462838"/>
            <a:ext cx="4702249" cy="1508105"/>
          </a:xfrm>
          <a:prstGeom prst="rect">
            <a:avLst/>
          </a:prstGeom>
          <a:noFill/>
        </p:spPr>
        <p:txBody>
          <a:bodyPr wrap="square">
            <a:spAutoFit/>
          </a:bodyPr>
          <a:lstStyle/>
          <a:p>
            <a:pPr marL="373384" marR="0" lvl="0" indent="-373384" algn="l" defTabSz="995690" rtl="0" eaLnBrk="1" fontAlgn="auto" latinLnBrk="1" hangingPunct="1">
              <a:lnSpc>
                <a:spcPct val="100000"/>
              </a:lnSpc>
              <a:spcBef>
                <a:spcPct val="20000"/>
              </a:spcBef>
              <a:spcAft>
                <a:spcPts val="0"/>
              </a:spcAft>
              <a:buClrTx/>
              <a:buSzTx/>
              <a:buFont typeface="Arial" panose="020B0604020202020204" pitchFamily="34" charset="0"/>
              <a:buChar char="•"/>
              <a:tabLst/>
              <a:defRPr/>
            </a:pPr>
            <a:r>
              <a:rPr kumimoji="0" lang="en-CA" altLang="en-US" b="0" i="1" u="none" strike="noStrike" kern="1200" cap="none" spc="0" normalizeH="0" baseline="0" noProof="0" dirty="0">
                <a:ln>
                  <a:noFill/>
                </a:ln>
                <a:solidFill>
                  <a:prstClr val="black">
                    <a:lumMod val="75000"/>
                    <a:lumOff val="25000"/>
                  </a:prstClr>
                </a:solidFill>
                <a:effectLst/>
                <a:uLnTx/>
                <a:uFillTx/>
                <a:latin typeface="Calibri"/>
              </a:rPr>
              <a:t>NBA Player Salaries </a:t>
            </a:r>
          </a:p>
          <a:p>
            <a:pPr marL="746768" lvl="1" indent="-248923">
              <a:spcBef>
                <a:spcPct val="20000"/>
              </a:spcBef>
              <a:buFont typeface="Arial" panose="020B0604020202020204" pitchFamily="34" charset="0"/>
              <a:buChar char="•"/>
              <a:defRPr/>
            </a:pPr>
            <a:r>
              <a:rPr kumimoji="0" lang="en-US" altLang="ko-KR" b="0" i="1" u="none" strike="noStrike" kern="1200" cap="none" spc="0" normalizeH="0" baseline="0" noProof="0" dirty="0">
                <a:ln>
                  <a:noFill/>
                </a:ln>
                <a:solidFill>
                  <a:prstClr val="black">
                    <a:lumMod val="75000"/>
                    <a:lumOff val="25000"/>
                  </a:prstClr>
                </a:solidFill>
                <a:effectLst/>
                <a:uLnTx/>
                <a:uFillTx/>
                <a:latin typeface="Calibri"/>
              </a:rPr>
              <a:t>ESPN for the historical data</a:t>
            </a:r>
          </a:p>
          <a:p>
            <a:pPr marL="746768" lvl="1" indent="-248923">
              <a:spcBef>
                <a:spcPct val="20000"/>
              </a:spcBef>
              <a:buFont typeface="Arial" panose="020B0604020202020204" pitchFamily="34" charset="0"/>
              <a:buChar char="•"/>
              <a:defRPr/>
            </a:pPr>
            <a:r>
              <a:rPr kumimoji="0" lang="en-US" altLang="ko-KR" b="0" i="1" u="none" strike="noStrike" kern="1200" cap="none" spc="0" normalizeH="0" baseline="0" noProof="0" dirty="0" err="1">
                <a:ln>
                  <a:noFill/>
                </a:ln>
                <a:solidFill>
                  <a:prstClr val="black">
                    <a:lumMod val="75000"/>
                    <a:lumOff val="25000"/>
                  </a:prstClr>
                </a:solidFill>
                <a:effectLst/>
                <a:uLnTx/>
                <a:uFillTx/>
                <a:latin typeface="Calibri"/>
              </a:rPr>
              <a:t>Hoopshype</a:t>
            </a:r>
            <a:r>
              <a:rPr kumimoji="0" lang="en-US" altLang="ko-KR" b="0" i="1" u="none" strike="noStrike" kern="1200" cap="none" spc="0" normalizeH="0" baseline="0" noProof="0" dirty="0">
                <a:ln>
                  <a:noFill/>
                </a:ln>
                <a:solidFill>
                  <a:prstClr val="black">
                    <a:lumMod val="75000"/>
                    <a:lumOff val="25000"/>
                  </a:prstClr>
                </a:solidFill>
                <a:effectLst/>
                <a:uLnTx/>
                <a:uFillTx/>
                <a:latin typeface="Calibri"/>
              </a:rPr>
              <a:t> for future data</a:t>
            </a:r>
          </a:p>
          <a:p>
            <a:pPr marL="746768" lvl="1" indent="-248923">
              <a:spcBef>
                <a:spcPct val="20000"/>
              </a:spcBef>
              <a:buFont typeface="Arial" panose="020B0604020202020204" pitchFamily="34" charset="0"/>
              <a:buChar char="•"/>
              <a:defRPr/>
            </a:pPr>
            <a:r>
              <a:rPr kumimoji="0" lang="en-US" altLang="ko-KR" b="0" i="1" u="none" strike="noStrike" kern="1200" cap="none" spc="0" normalizeH="0" baseline="0" noProof="0" dirty="0">
                <a:ln>
                  <a:noFill/>
                </a:ln>
                <a:solidFill>
                  <a:prstClr val="black">
                    <a:lumMod val="75000"/>
                    <a:lumOff val="25000"/>
                  </a:prstClr>
                </a:solidFill>
                <a:effectLst/>
                <a:uLnTx/>
                <a:uFillTx/>
                <a:latin typeface="Calibri"/>
              </a:rPr>
              <a:t>489 records</a:t>
            </a:r>
          </a:p>
        </p:txBody>
      </p:sp>
      <p:pic>
        <p:nvPicPr>
          <p:cNvPr id="7" name="Picture 6">
            <a:extLst>
              <a:ext uri="{FF2B5EF4-FFF2-40B4-BE49-F238E27FC236}">
                <a16:creationId xmlns:a16="http://schemas.microsoft.com/office/drawing/2014/main" id="{DC94DAB6-FA96-4ED0-90C2-FAF8F3AB0A84}"/>
              </a:ext>
            </a:extLst>
          </p:cNvPr>
          <p:cNvPicPr>
            <a:picLocks noChangeAspect="1"/>
          </p:cNvPicPr>
          <p:nvPr/>
        </p:nvPicPr>
        <p:blipFill>
          <a:blip r:embed="rId3"/>
          <a:stretch>
            <a:fillRect/>
          </a:stretch>
        </p:blipFill>
        <p:spPr>
          <a:xfrm>
            <a:off x="2421924" y="3163330"/>
            <a:ext cx="8723871" cy="3323967"/>
          </a:xfrm>
          <a:prstGeom prst="rect">
            <a:avLst/>
          </a:prstGeom>
        </p:spPr>
      </p:pic>
    </p:spTree>
    <p:extLst>
      <p:ext uri="{BB962C8B-B14F-4D97-AF65-F5344CB8AC3E}">
        <p14:creationId xmlns:p14="http://schemas.microsoft.com/office/powerpoint/2010/main" val="664374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91D16B44-4EBD-447D-90CF-7DA5BAFDBF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4412" y="2349674"/>
            <a:ext cx="9830949" cy="3293368"/>
          </a:xfrm>
          <a:prstGeom prst="rect">
            <a:avLst/>
          </a:prstGeom>
          <a:noFill/>
          <a:extLst>
            <a:ext uri="{909E8E84-426E-40DD-AFC4-6F175D3DCCD1}">
              <a14:hiddenFill xmlns:a14="http://schemas.microsoft.com/office/drawing/2010/main">
                <a:solidFill>
                  <a:srgbClr val="FFFFFF"/>
                </a:solidFill>
              </a14:hiddenFill>
            </a:ext>
          </a:extLst>
        </p:spPr>
      </p:pic>
      <p:sp>
        <p:nvSpPr>
          <p:cNvPr id="2" name="제목 1"/>
          <p:cNvSpPr>
            <a:spLocks noGrp="1"/>
          </p:cNvSpPr>
          <p:nvPr>
            <p:ph type="title"/>
          </p:nvPr>
        </p:nvSpPr>
        <p:spPr/>
        <p:txBody>
          <a:bodyPr/>
          <a:lstStyle/>
          <a:p>
            <a:r>
              <a:rPr lang="en-US" altLang="ko-KR" dirty="0"/>
              <a:t>Initial Analysis</a:t>
            </a:r>
          </a:p>
        </p:txBody>
      </p:sp>
      <p:sp>
        <p:nvSpPr>
          <p:cNvPr id="6" name="내용 개체 틀 5"/>
          <p:cNvSpPr>
            <a:spLocks noGrp="1"/>
          </p:cNvSpPr>
          <p:nvPr>
            <p:ph idx="1"/>
          </p:nvPr>
        </p:nvSpPr>
        <p:spPr>
          <a:xfrm>
            <a:off x="1630710" y="1557587"/>
            <a:ext cx="10094199" cy="648072"/>
          </a:xfrm>
        </p:spPr>
        <p:txBody>
          <a:bodyPr/>
          <a:lstStyle/>
          <a:p>
            <a:pPr marL="0" indent="0" algn="ctr"/>
            <a:r>
              <a:rPr lang="en-US" altLang="ko-KR" dirty="0"/>
              <a:t>Top 10 Toronto Raptors Players by Points for the Seasons 2017-2020</a:t>
            </a:r>
          </a:p>
          <a:p>
            <a:pPr>
              <a:buFont typeface="Arial" panose="020B0604020202020204" pitchFamily="34" charset="0"/>
              <a:buChar char="•"/>
            </a:pPr>
            <a:endParaRPr lang="ko-KR" altLang="en-US" dirty="0"/>
          </a:p>
        </p:txBody>
      </p:sp>
      <p:sp>
        <p:nvSpPr>
          <p:cNvPr id="3" name="Rectangle 2">
            <a:extLst>
              <a:ext uri="{FF2B5EF4-FFF2-40B4-BE49-F238E27FC236}">
                <a16:creationId xmlns:a16="http://schemas.microsoft.com/office/drawing/2014/main" id="{0CFD485F-BD85-4A92-8640-D56CF2CF86FD}"/>
              </a:ext>
            </a:extLst>
          </p:cNvPr>
          <p:cNvSpPr/>
          <p:nvPr/>
        </p:nvSpPr>
        <p:spPr>
          <a:xfrm>
            <a:off x="2422798" y="3396852"/>
            <a:ext cx="5112568" cy="176958"/>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 name="Rectangle 3">
            <a:extLst>
              <a:ext uri="{FF2B5EF4-FFF2-40B4-BE49-F238E27FC236}">
                <a16:creationId xmlns:a16="http://schemas.microsoft.com/office/drawing/2014/main" id="{FC70864B-0769-401C-9216-7C294CC0AB89}"/>
              </a:ext>
            </a:extLst>
          </p:cNvPr>
          <p:cNvSpPr/>
          <p:nvPr/>
        </p:nvSpPr>
        <p:spPr>
          <a:xfrm>
            <a:off x="2422798" y="3176116"/>
            <a:ext cx="5616624" cy="176958"/>
          </a:xfrm>
          <a:prstGeom prst="rect">
            <a:avLst/>
          </a:prstGeom>
          <a:no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Rectangle 4">
            <a:extLst>
              <a:ext uri="{FF2B5EF4-FFF2-40B4-BE49-F238E27FC236}">
                <a16:creationId xmlns:a16="http://schemas.microsoft.com/office/drawing/2014/main" id="{092C4AC7-05BF-42C7-BAED-F328B6864613}"/>
              </a:ext>
            </a:extLst>
          </p:cNvPr>
          <p:cNvSpPr/>
          <p:nvPr/>
        </p:nvSpPr>
        <p:spPr>
          <a:xfrm>
            <a:off x="2422798" y="2565698"/>
            <a:ext cx="4032448" cy="176958"/>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Star: 5 Points 9">
            <a:extLst>
              <a:ext uri="{FF2B5EF4-FFF2-40B4-BE49-F238E27FC236}">
                <a16:creationId xmlns:a16="http://schemas.microsoft.com/office/drawing/2014/main" id="{125039F4-F369-4D8D-A6D9-EC584D2486F3}"/>
              </a:ext>
            </a:extLst>
          </p:cNvPr>
          <p:cNvSpPr/>
          <p:nvPr/>
        </p:nvSpPr>
        <p:spPr>
          <a:xfrm>
            <a:off x="2291641" y="2240005"/>
            <a:ext cx="365572" cy="363102"/>
          </a:xfrm>
          <a:prstGeom prst="star5">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579977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26"/>
                                        </p:tgtEl>
                                        <p:attrNameLst>
                                          <p:attrName>style.visibility</p:attrName>
                                        </p:attrNameLst>
                                      </p:cBhvr>
                                      <p:to>
                                        <p:strVal val="visible"/>
                                      </p:to>
                                    </p:set>
                                    <p:animEffect transition="in" filter="fade">
                                      <p:cBhvr>
                                        <p:cTn id="12" dur="500"/>
                                        <p:tgtEl>
                                          <p:spTgt spid="102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par>
                                <p:cTn id="23" presetID="10" presetClass="exit" presetSubtype="0" fill="hold" grpId="1" nodeType="withEffect">
                                  <p:stCondLst>
                                    <p:cond delay="0"/>
                                  </p:stCondLst>
                                  <p:childTnLst>
                                    <p:animEffect transition="out" filter="fade">
                                      <p:cBhvr>
                                        <p:cTn id="24" dur="500"/>
                                        <p:tgtEl>
                                          <p:spTgt spid="3"/>
                                        </p:tgtEl>
                                      </p:cBhvr>
                                    </p:animEffect>
                                    <p:set>
                                      <p:cBhvr>
                                        <p:cTn id="25" dur="1" fill="hold">
                                          <p:stCondLst>
                                            <p:cond delay="499"/>
                                          </p:stCondLst>
                                        </p:cTn>
                                        <p:tgtEl>
                                          <p:spTgt spid="3"/>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fade">
                                      <p:cBhvr>
                                        <p:cTn id="30" dur="500"/>
                                        <p:tgtEl>
                                          <p:spTgt spid="5"/>
                                        </p:tgtEl>
                                      </p:cBhvr>
                                    </p:animEffect>
                                  </p:childTnLst>
                                </p:cTn>
                              </p:par>
                              <p:par>
                                <p:cTn id="31" presetID="10" presetClass="exit" presetSubtype="0" fill="hold" grpId="1" nodeType="withEffect">
                                  <p:stCondLst>
                                    <p:cond delay="0"/>
                                  </p:stCondLst>
                                  <p:childTnLst>
                                    <p:animEffect transition="out" filter="fade">
                                      <p:cBhvr>
                                        <p:cTn id="32" dur="500"/>
                                        <p:tgtEl>
                                          <p:spTgt spid="4"/>
                                        </p:tgtEl>
                                      </p:cBhvr>
                                    </p:animEffect>
                                    <p:set>
                                      <p:cBhvr>
                                        <p:cTn id="33" dur="1" fill="hold">
                                          <p:stCondLst>
                                            <p:cond delay="499"/>
                                          </p:stCondLst>
                                        </p:cTn>
                                        <p:tgtEl>
                                          <p:spTgt spid="4"/>
                                        </p:tgtEl>
                                        <p:attrNameLst>
                                          <p:attrName>style.visibility</p:attrName>
                                        </p:attrNameLst>
                                      </p:cBhvr>
                                      <p:to>
                                        <p:strVal val="hidden"/>
                                      </p:to>
                                    </p:set>
                                  </p:childTnLst>
                                </p:cTn>
                              </p:par>
                            </p:childTnLst>
                          </p:cTn>
                        </p:par>
                      </p:childTnLst>
                    </p:cTn>
                  </p:par>
                  <p:par>
                    <p:cTn id="34" fill="hold">
                      <p:stCondLst>
                        <p:cond delay="indefinite"/>
                      </p:stCondLst>
                      <p:childTnLst>
                        <p:par>
                          <p:cTn id="35" fill="hold">
                            <p:stCondLst>
                              <p:cond delay="0"/>
                            </p:stCondLst>
                            <p:childTnLst>
                              <p:par>
                                <p:cTn id="36" presetID="45" presetClass="entr" presetSubtype="0" fill="hold" grpId="0" nodeType="click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fade">
                                      <p:cBhvr>
                                        <p:cTn id="38" dur="1000"/>
                                        <p:tgtEl>
                                          <p:spTgt spid="10"/>
                                        </p:tgtEl>
                                      </p:cBhvr>
                                    </p:animEffect>
                                    <p:anim calcmode="lin" valueType="num">
                                      <p:cBhvr>
                                        <p:cTn id="39" dur="1000" fill="hold"/>
                                        <p:tgtEl>
                                          <p:spTgt spid="10"/>
                                        </p:tgtEl>
                                        <p:attrNameLst>
                                          <p:attrName>ppt_w</p:attrName>
                                        </p:attrNameLst>
                                      </p:cBhvr>
                                      <p:tavLst>
                                        <p:tav tm="0" fmla="#ppt_w*sin(2.5*pi*$)">
                                          <p:val>
                                            <p:fltVal val="0"/>
                                          </p:val>
                                        </p:tav>
                                        <p:tav tm="100000">
                                          <p:val>
                                            <p:fltVal val="1"/>
                                          </p:val>
                                        </p:tav>
                                      </p:tavLst>
                                    </p:anim>
                                    <p:anim calcmode="lin" valueType="num">
                                      <p:cBhvr>
                                        <p:cTn id="40" dur="1000" fill="hold"/>
                                        <p:tgtEl>
                                          <p:spTgt spid="10"/>
                                        </p:tgtEl>
                                        <p:attrNameLst>
                                          <p:attrName>ppt_h</p:attrName>
                                        </p:attrNameLst>
                                      </p:cBhvr>
                                      <p:tavLst>
                                        <p:tav tm="0">
                                          <p:val>
                                            <p:strVal val="#ppt_h"/>
                                          </p:val>
                                        </p:tav>
                                        <p:tav tm="100000">
                                          <p:val>
                                            <p:strVal val="#ppt_h"/>
                                          </p:val>
                                        </p:tav>
                                      </p:tavLst>
                                    </p:anim>
                                  </p:childTnLst>
                                </p:cTn>
                              </p:par>
                              <p:par>
                                <p:cTn id="41" presetID="10" presetClass="exit" presetSubtype="0" fill="hold" grpId="1" nodeType="withEffect">
                                  <p:stCondLst>
                                    <p:cond delay="0"/>
                                  </p:stCondLst>
                                  <p:childTnLst>
                                    <p:animEffect transition="out" filter="fade">
                                      <p:cBhvr>
                                        <p:cTn id="42" dur="500"/>
                                        <p:tgtEl>
                                          <p:spTgt spid="5"/>
                                        </p:tgtEl>
                                      </p:cBhvr>
                                    </p:animEffect>
                                    <p:set>
                                      <p:cBhvr>
                                        <p:cTn id="43"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3" grpId="0" animBg="1"/>
      <p:bldP spid="3" grpId="1" animBg="1"/>
      <p:bldP spid="4" grpId="0" animBg="1"/>
      <p:bldP spid="4" grpId="1" animBg="1"/>
      <p:bldP spid="5" grpId="0" animBg="1"/>
      <p:bldP spid="5" grpId="1" animBg="1"/>
      <p:bldP spid="1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38273" y="150098"/>
            <a:ext cx="10971372" cy="798753"/>
          </a:xfrm>
        </p:spPr>
        <p:txBody>
          <a:bodyPr/>
          <a:lstStyle/>
          <a:p>
            <a:r>
              <a:rPr lang="en-US" altLang="ko-KR" dirty="0"/>
              <a:t>Data Analysis – Phase 1</a:t>
            </a:r>
          </a:p>
        </p:txBody>
      </p:sp>
      <p:pic>
        <p:nvPicPr>
          <p:cNvPr id="10" name="Content Placeholder 9" descr="Diagram&#10;&#10;Description automatically generated">
            <a:extLst>
              <a:ext uri="{FF2B5EF4-FFF2-40B4-BE49-F238E27FC236}">
                <a16:creationId xmlns:a16="http://schemas.microsoft.com/office/drawing/2014/main" id="{7171B701-4AD4-446F-8A20-85F7D047CAF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305947" y="1584068"/>
            <a:ext cx="9274866" cy="3912492"/>
          </a:xfrm>
        </p:spPr>
      </p:pic>
    </p:spTree>
    <p:extLst>
      <p:ext uri="{BB962C8B-B14F-4D97-AF65-F5344CB8AC3E}">
        <p14:creationId xmlns:p14="http://schemas.microsoft.com/office/powerpoint/2010/main" val="33678490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Initial Analysis</a:t>
            </a:r>
          </a:p>
        </p:txBody>
      </p:sp>
      <p:sp>
        <p:nvSpPr>
          <p:cNvPr id="11" name="내용 개체 틀 5">
            <a:extLst>
              <a:ext uri="{FF2B5EF4-FFF2-40B4-BE49-F238E27FC236}">
                <a16:creationId xmlns:a16="http://schemas.microsoft.com/office/drawing/2014/main" id="{CBA3D9CE-C2BB-4086-AD54-B0A4FE05C3A3}"/>
              </a:ext>
            </a:extLst>
          </p:cNvPr>
          <p:cNvSpPr txBox="1">
            <a:spLocks/>
          </p:cNvSpPr>
          <p:nvPr/>
        </p:nvSpPr>
        <p:spPr>
          <a:xfrm>
            <a:off x="2134766" y="1485578"/>
            <a:ext cx="9590143" cy="504056"/>
          </a:xfrm>
          <a:prstGeom prst="rect">
            <a:avLst/>
          </a:prstGeom>
        </p:spPr>
        <p:txBody>
          <a:bodyPr vert="horz" lIns="99569" tIns="49785" rIns="99569" bIns="49785" rtlCol="0">
            <a:noAutofit/>
          </a:bodyPr>
          <a:lstStyle>
            <a:lvl1pPr marL="373384" indent="-373384" algn="l" defTabSz="995690" rtl="0" eaLnBrk="1" latinLnBrk="1" hangingPunct="1">
              <a:spcBef>
                <a:spcPct val="20000"/>
              </a:spcBef>
              <a:buFont typeface="Arial" pitchFamily="34" charset="0"/>
              <a:buNone/>
              <a:defRPr lang="ko-KR" altLang="en-US" sz="2000" i="1" kern="1200" baseline="0">
                <a:solidFill>
                  <a:schemeClr val="tx1">
                    <a:lumMod val="75000"/>
                    <a:lumOff val="25000"/>
                  </a:schemeClr>
                </a:solidFill>
                <a:latin typeface="+mj-lt"/>
                <a:ea typeface="맑은 고딕" pitchFamily="50" charset="-127"/>
                <a:cs typeface="+mn-cs"/>
              </a:defRPr>
            </a:lvl1pPr>
            <a:lvl2pPr marL="808998" indent="-31115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2pPr>
            <a:lvl3pPr marL="1244613" indent="-24892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3pPr>
            <a:lvl4pPr marL="1742458" indent="-24892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4pPr>
            <a:lvl5pPr marL="2240303" indent="-24892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5pPr>
            <a:lvl6pPr marL="273814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6pPr>
            <a:lvl7pPr marL="323599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7pPr>
            <a:lvl8pPr marL="373383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8pPr>
            <a:lvl9pPr marL="423168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9pPr>
          </a:lstStyle>
          <a:p>
            <a:pPr marL="0" indent="0" algn="ctr"/>
            <a:r>
              <a:rPr lang="en-US" altLang="ko-KR" dirty="0"/>
              <a:t>Top 10 Toronto Raptors Players for Season Year 2019-20</a:t>
            </a:r>
          </a:p>
          <a:p>
            <a:pPr marL="0" indent="0" algn="ctr"/>
            <a:endParaRPr lang="en-US" altLang="ko-KR" sz="1200" b="1" dirty="0"/>
          </a:p>
          <a:p>
            <a:pPr marL="0" indent="0" algn="l"/>
            <a:r>
              <a:rPr lang="en-US" altLang="en-US" sz="1200" dirty="0"/>
              <a:t>           PER=[ FGM x 85.910 + Steals x 53.897+ 3PTM x 51.757 + FTM x 46.845 + Blocks x 39.190 + </a:t>
            </a:r>
            <a:r>
              <a:rPr lang="en-US" altLang="en-US" sz="1200" dirty="0" err="1"/>
              <a:t>Offensive_Reb</a:t>
            </a:r>
            <a:r>
              <a:rPr lang="en-US" altLang="en-US" sz="1200" dirty="0"/>
              <a:t> x 39.190 + Assists x 34.677</a:t>
            </a:r>
          </a:p>
          <a:p>
            <a:pPr algn="l"/>
            <a:r>
              <a:rPr lang="en-US" altLang="en-US" sz="1200" dirty="0"/>
              <a:t>                   + </a:t>
            </a:r>
            <a:r>
              <a:rPr lang="en-US" altLang="en-US" sz="1200" dirty="0" err="1"/>
              <a:t>Defensive_Reb</a:t>
            </a:r>
            <a:r>
              <a:rPr lang="en-US" altLang="en-US" sz="1200" dirty="0"/>
              <a:t> x 14.707 - Foul x 17.174 - </a:t>
            </a:r>
            <a:r>
              <a:rPr lang="en-US" altLang="en-US" sz="1200" dirty="0" err="1"/>
              <a:t>FT_Miss</a:t>
            </a:r>
            <a:r>
              <a:rPr lang="en-US" altLang="en-US" sz="1200" dirty="0"/>
              <a:t> x 20.091 - </a:t>
            </a:r>
            <a:r>
              <a:rPr lang="en-US" altLang="en-US" sz="1200" dirty="0" err="1"/>
              <a:t>FG_Miss</a:t>
            </a:r>
            <a:r>
              <a:rPr lang="en-US" altLang="en-US" sz="1200" dirty="0"/>
              <a:t> x 39.190- TO x 53.897 ] x (1 / Minutes)</a:t>
            </a:r>
          </a:p>
          <a:p>
            <a:r>
              <a:rPr lang="en-CA" altLang="en-US" sz="1200" dirty="0"/>
              <a:t>	PIE = [PTS + FGM + FTM - FGA - FTA + DREB + (0.5 * OREB) + AST + STL + (0.5 * BLK) - PF – TOV] / [</a:t>
            </a:r>
            <a:r>
              <a:rPr lang="en-CA" altLang="en-US" sz="1200" dirty="0" err="1"/>
              <a:t>GmPTS</a:t>
            </a:r>
            <a:r>
              <a:rPr lang="en-CA" altLang="en-US" sz="1200" dirty="0"/>
              <a:t> + </a:t>
            </a:r>
            <a:r>
              <a:rPr lang="en-CA" altLang="en-US" sz="1200" dirty="0" err="1"/>
              <a:t>GmFGM</a:t>
            </a:r>
            <a:r>
              <a:rPr lang="en-CA" altLang="en-US" sz="1200" dirty="0"/>
              <a:t> + </a:t>
            </a:r>
            <a:r>
              <a:rPr lang="en-CA" altLang="en-US" sz="1200" dirty="0" err="1"/>
              <a:t>GmFTM</a:t>
            </a:r>
            <a:r>
              <a:rPr lang="en-CA" altLang="en-US" sz="1200" dirty="0"/>
              <a:t> – </a:t>
            </a:r>
            <a:r>
              <a:rPr lang="en-CA" altLang="en-US" sz="1200" dirty="0" err="1"/>
              <a:t>GmFGA</a:t>
            </a:r>
            <a:endParaRPr lang="en-CA" altLang="en-US" sz="1200" dirty="0"/>
          </a:p>
          <a:p>
            <a:r>
              <a:rPr lang="en-CA" altLang="en-US" sz="1200" dirty="0"/>
              <a:t>	       - </a:t>
            </a:r>
            <a:r>
              <a:rPr lang="en-CA" altLang="en-US" sz="1200" dirty="0" err="1"/>
              <a:t>GmFTA</a:t>
            </a:r>
            <a:r>
              <a:rPr lang="en-CA" altLang="en-US" sz="1200" dirty="0"/>
              <a:t> + </a:t>
            </a:r>
            <a:r>
              <a:rPr lang="en-CA" altLang="en-US" sz="1200" dirty="0" err="1"/>
              <a:t>GmDREB</a:t>
            </a:r>
            <a:r>
              <a:rPr lang="en-CA" altLang="en-US" sz="1200" dirty="0"/>
              <a:t> + (0.5 * </a:t>
            </a:r>
            <a:r>
              <a:rPr lang="en-CA" altLang="en-US" sz="1200" dirty="0" err="1"/>
              <a:t>GmOREB</a:t>
            </a:r>
            <a:r>
              <a:rPr lang="en-CA" altLang="en-US" sz="1200" dirty="0"/>
              <a:t>) + </a:t>
            </a:r>
            <a:r>
              <a:rPr lang="en-CA" altLang="en-US" sz="1200" dirty="0" err="1"/>
              <a:t>GmAST</a:t>
            </a:r>
            <a:r>
              <a:rPr lang="en-CA" altLang="en-US" sz="1200" dirty="0"/>
              <a:t> + </a:t>
            </a:r>
            <a:r>
              <a:rPr lang="en-CA" altLang="en-US" sz="1200" dirty="0" err="1"/>
              <a:t>GmSTL</a:t>
            </a:r>
            <a:r>
              <a:rPr lang="en-CA" altLang="en-US" sz="1200" dirty="0"/>
              <a:t> + (0.5 * </a:t>
            </a:r>
            <a:r>
              <a:rPr lang="en-CA" altLang="en-US" sz="1200" dirty="0" err="1"/>
              <a:t>GmBLK</a:t>
            </a:r>
            <a:r>
              <a:rPr lang="en-CA" altLang="en-US" sz="1200" dirty="0"/>
              <a:t>) - </a:t>
            </a:r>
            <a:r>
              <a:rPr lang="en-CA" altLang="en-US" sz="1200" dirty="0" err="1"/>
              <a:t>GmPF</a:t>
            </a:r>
            <a:r>
              <a:rPr lang="en-CA" altLang="en-US" sz="1200" dirty="0"/>
              <a:t> – </a:t>
            </a:r>
            <a:r>
              <a:rPr lang="en-CA" altLang="en-US" sz="1200" dirty="0" err="1"/>
              <a:t>GmTOV</a:t>
            </a:r>
            <a:r>
              <a:rPr lang="en-CA" altLang="en-US" sz="1200" dirty="0"/>
              <a:t>]</a:t>
            </a:r>
          </a:p>
          <a:p>
            <a:pPr algn="l"/>
            <a:endParaRPr lang="en-US" altLang="en-US" sz="1200" dirty="0"/>
          </a:p>
          <a:p>
            <a:pPr>
              <a:buFont typeface="Arial" pitchFamily="34" charset="0"/>
              <a:buChar char="•"/>
            </a:pPr>
            <a:endParaRPr lang="en-US" sz="1200" dirty="0"/>
          </a:p>
        </p:txBody>
      </p:sp>
      <p:sp>
        <p:nvSpPr>
          <p:cNvPr id="5" name="Rectangle 4">
            <a:extLst>
              <a:ext uri="{FF2B5EF4-FFF2-40B4-BE49-F238E27FC236}">
                <a16:creationId xmlns:a16="http://schemas.microsoft.com/office/drawing/2014/main" id="{11362A1A-7A67-4481-B505-236C3883789F}"/>
              </a:ext>
            </a:extLst>
          </p:cNvPr>
          <p:cNvSpPr/>
          <p:nvPr/>
        </p:nvSpPr>
        <p:spPr>
          <a:xfrm>
            <a:off x="6671270" y="5808840"/>
            <a:ext cx="432048" cy="21324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13" name="Picture 12">
            <a:extLst>
              <a:ext uri="{FF2B5EF4-FFF2-40B4-BE49-F238E27FC236}">
                <a16:creationId xmlns:a16="http://schemas.microsoft.com/office/drawing/2014/main" id="{4C2984F2-3A3F-45DB-9E39-1C882355DD4D}"/>
              </a:ext>
            </a:extLst>
          </p:cNvPr>
          <p:cNvPicPr>
            <a:picLocks noChangeAspect="1"/>
          </p:cNvPicPr>
          <p:nvPr/>
        </p:nvPicPr>
        <p:blipFill>
          <a:blip r:embed="rId3"/>
          <a:stretch>
            <a:fillRect/>
          </a:stretch>
        </p:blipFill>
        <p:spPr>
          <a:xfrm>
            <a:off x="2045989" y="3999314"/>
            <a:ext cx="1453587" cy="1537127"/>
          </a:xfrm>
          <a:prstGeom prst="rect">
            <a:avLst/>
          </a:prstGeom>
        </p:spPr>
      </p:pic>
      <p:pic>
        <p:nvPicPr>
          <p:cNvPr id="17" name="Content Placeholder 16">
            <a:extLst>
              <a:ext uri="{FF2B5EF4-FFF2-40B4-BE49-F238E27FC236}">
                <a16:creationId xmlns:a16="http://schemas.microsoft.com/office/drawing/2014/main" id="{09E30525-F02D-476B-BBAF-76A8A789605D}"/>
              </a:ext>
            </a:extLst>
          </p:cNvPr>
          <p:cNvPicPr>
            <a:picLocks noGrp="1" noChangeAspect="1"/>
          </p:cNvPicPr>
          <p:nvPr>
            <p:ph idx="1"/>
          </p:nvPr>
        </p:nvPicPr>
        <p:blipFill>
          <a:blip r:embed="rId4"/>
          <a:stretch>
            <a:fillRect/>
          </a:stretch>
        </p:blipFill>
        <p:spPr>
          <a:xfrm>
            <a:off x="3694670" y="3168432"/>
            <a:ext cx="3929449" cy="3403046"/>
          </a:xfrm>
        </p:spPr>
      </p:pic>
      <p:pic>
        <p:nvPicPr>
          <p:cNvPr id="19" name="Picture 18">
            <a:extLst>
              <a:ext uri="{FF2B5EF4-FFF2-40B4-BE49-F238E27FC236}">
                <a16:creationId xmlns:a16="http://schemas.microsoft.com/office/drawing/2014/main" id="{0175DC69-A944-4900-9BAE-0F224ED86BAE}"/>
              </a:ext>
            </a:extLst>
          </p:cNvPr>
          <p:cNvPicPr>
            <a:picLocks noChangeAspect="1"/>
          </p:cNvPicPr>
          <p:nvPr/>
        </p:nvPicPr>
        <p:blipFill>
          <a:blip r:embed="rId5"/>
          <a:stretch>
            <a:fillRect/>
          </a:stretch>
        </p:blipFill>
        <p:spPr>
          <a:xfrm>
            <a:off x="7819213" y="3168432"/>
            <a:ext cx="3929449" cy="3403046"/>
          </a:xfrm>
          <a:prstGeom prst="rect">
            <a:avLst/>
          </a:prstGeom>
        </p:spPr>
      </p:pic>
    </p:spTree>
    <p:extLst>
      <p:ext uri="{BB962C8B-B14F-4D97-AF65-F5344CB8AC3E}">
        <p14:creationId xmlns:p14="http://schemas.microsoft.com/office/powerpoint/2010/main" val="2484106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xEl>
                                              <p:pRg st="2" end="2"/>
                                            </p:txEl>
                                          </p:spTgt>
                                        </p:tgtEl>
                                        <p:attrNameLst>
                                          <p:attrName>style.visibility</p:attrName>
                                        </p:attrNameLst>
                                      </p:cBhvr>
                                      <p:to>
                                        <p:strVal val="visible"/>
                                      </p:to>
                                    </p:set>
                                    <p:animEffect transition="in" filter="fade">
                                      <p:cBhvr>
                                        <p:cTn id="12" dur="500"/>
                                        <p:tgtEl>
                                          <p:spTgt spid="11">
                                            <p:txEl>
                                              <p:pRg st="2" end="2"/>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11">
                                            <p:txEl>
                                              <p:pRg st="3" end="3"/>
                                            </p:txEl>
                                          </p:spTgt>
                                        </p:tgtEl>
                                        <p:attrNameLst>
                                          <p:attrName>style.visibility</p:attrName>
                                        </p:attrNameLst>
                                      </p:cBhvr>
                                      <p:to>
                                        <p:strVal val="visible"/>
                                      </p:to>
                                    </p:set>
                                    <p:animEffect transition="in" filter="fade">
                                      <p:cBhvr>
                                        <p:cTn id="15" dur="500"/>
                                        <p:tgtEl>
                                          <p:spTgt spid="11">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13"/>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17"/>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0" presetClass="exit" presetSubtype="0" fill="hold" nodeType="clickEffect">
                                  <p:stCondLst>
                                    <p:cond delay="0"/>
                                  </p:stCondLst>
                                  <p:childTnLst>
                                    <p:animEffect transition="out" filter="fade">
                                      <p:cBhvr>
                                        <p:cTn id="25" dur="500"/>
                                        <p:tgtEl>
                                          <p:spTgt spid="17"/>
                                        </p:tgtEl>
                                      </p:cBhvr>
                                    </p:animEffect>
                                    <p:set>
                                      <p:cBhvr>
                                        <p:cTn id="26" dur="1" fill="hold">
                                          <p:stCondLst>
                                            <p:cond delay="499"/>
                                          </p:stCondLst>
                                        </p:cTn>
                                        <p:tgtEl>
                                          <p:spTgt spid="17"/>
                                        </p:tgtEl>
                                        <p:attrNameLst>
                                          <p:attrName>style.visibility</p:attrName>
                                        </p:attrNameLst>
                                      </p:cBhvr>
                                      <p:to>
                                        <p:strVal val="hidden"/>
                                      </p:to>
                                    </p:set>
                                  </p:childTnLst>
                                </p:cTn>
                              </p:par>
                              <p:par>
                                <p:cTn id="27" presetID="10" presetClass="exit" presetSubtype="0" fill="hold" nodeType="withEffect">
                                  <p:stCondLst>
                                    <p:cond delay="0"/>
                                  </p:stCondLst>
                                  <p:childTnLst>
                                    <p:animEffect transition="out" filter="fade">
                                      <p:cBhvr>
                                        <p:cTn id="28" dur="500"/>
                                        <p:tgtEl>
                                          <p:spTgt spid="13"/>
                                        </p:tgtEl>
                                      </p:cBhvr>
                                    </p:animEffect>
                                    <p:set>
                                      <p:cBhvr>
                                        <p:cTn id="29" dur="1" fill="hold">
                                          <p:stCondLst>
                                            <p:cond delay="499"/>
                                          </p:stCondLst>
                                        </p:cTn>
                                        <p:tgtEl>
                                          <p:spTgt spid="13"/>
                                        </p:tgtEl>
                                        <p:attrNameLst>
                                          <p:attrName>style.visibility</p:attrName>
                                        </p:attrNameLst>
                                      </p:cBhvr>
                                      <p:to>
                                        <p:strVal val="hidden"/>
                                      </p:to>
                                    </p:set>
                                  </p:childTnLst>
                                </p:cTn>
                              </p:par>
                              <p:par>
                                <p:cTn id="30" presetID="10" presetClass="entr" presetSubtype="0" fill="hold" grpId="0" nodeType="with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fade">
                                      <p:cBhvr>
                                        <p:cTn id="32" dur="500"/>
                                        <p:tgtEl>
                                          <p:spTgt spid="5"/>
                                        </p:tgtEl>
                                      </p:cBhvr>
                                    </p:animEffect>
                                  </p:childTnLst>
                                </p:cTn>
                              </p:par>
                              <p:par>
                                <p:cTn id="33" presetID="10" presetClass="exit" presetSubtype="0" fill="hold" grpId="1" nodeType="withEffect">
                                  <p:stCondLst>
                                    <p:cond delay="0"/>
                                  </p:stCondLst>
                                  <p:childTnLst>
                                    <p:animEffect transition="out" filter="fade">
                                      <p:cBhvr>
                                        <p:cTn id="34" dur="500"/>
                                        <p:tgtEl>
                                          <p:spTgt spid="5"/>
                                        </p:tgtEl>
                                      </p:cBhvr>
                                    </p:animEffect>
                                    <p:set>
                                      <p:cBhvr>
                                        <p:cTn id="35" dur="1" fill="hold">
                                          <p:stCondLst>
                                            <p:cond delay="499"/>
                                          </p:stCondLst>
                                        </p:cTn>
                                        <p:tgtEl>
                                          <p:spTgt spid="5"/>
                                        </p:tgtEl>
                                        <p:attrNameLst>
                                          <p:attrName>style.visibility</p:attrName>
                                        </p:attrNameLst>
                                      </p:cBhvr>
                                      <p:to>
                                        <p:strVal val="hidden"/>
                                      </p:to>
                                    </p:set>
                                  </p:childTnLst>
                                </p:cTn>
                              </p:par>
                              <p:par>
                                <p:cTn id="36" presetID="10" presetClass="entr" presetSubtype="0" fill="hold" nodeType="withEffect">
                                  <p:stCondLst>
                                    <p:cond delay="0"/>
                                  </p:stCondLst>
                                  <p:childTnLst>
                                    <p:set>
                                      <p:cBhvr>
                                        <p:cTn id="37" dur="1" fill="hold">
                                          <p:stCondLst>
                                            <p:cond delay="0"/>
                                          </p:stCondLst>
                                        </p:cTn>
                                        <p:tgtEl>
                                          <p:spTgt spid="11">
                                            <p:txEl>
                                              <p:pRg st="4" end="4"/>
                                            </p:txEl>
                                          </p:spTgt>
                                        </p:tgtEl>
                                        <p:attrNameLst>
                                          <p:attrName>style.visibility</p:attrName>
                                        </p:attrNameLst>
                                      </p:cBhvr>
                                      <p:to>
                                        <p:strVal val="visible"/>
                                      </p:to>
                                    </p:set>
                                    <p:animEffect transition="in" filter="fade">
                                      <p:cBhvr>
                                        <p:cTn id="38" dur="500"/>
                                        <p:tgtEl>
                                          <p:spTgt spid="11">
                                            <p:txEl>
                                              <p:pRg st="4" end="4"/>
                                            </p:txEl>
                                          </p:spTgt>
                                        </p:tgtEl>
                                      </p:cBhvr>
                                    </p:animEffect>
                                  </p:childTnLst>
                                </p:cTn>
                              </p:par>
                              <p:par>
                                <p:cTn id="39" presetID="10" presetClass="entr" presetSubtype="0" fill="hold" nodeType="withEffect">
                                  <p:stCondLst>
                                    <p:cond delay="0"/>
                                  </p:stCondLst>
                                  <p:childTnLst>
                                    <p:set>
                                      <p:cBhvr>
                                        <p:cTn id="40" dur="1" fill="hold">
                                          <p:stCondLst>
                                            <p:cond delay="0"/>
                                          </p:stCondLst>
                                        </p:cTn>
                                        <p:tgtEl>
                                          <p:spTgt spid="11">
                                            <p:txEl>
                                              <p:pRg st="5" end="5"/>
                                            </p:txEl>
                                          </p:spTgt>
                                        </p:tgtEl>
                                        <p:attrNameLst>
                                          <p:attrName>style.visibility</p:attrName>
                                        </p:attrNameLst>
                                      </p:cBhvr>
                                      <p:to>
                                        <p:strVal val="visible"/>
                                      </p:to>
                                    </p:set>
                                    <p:animEffect transition="in" filter="fade">
                                      <p:cBhvr>
                                        <p:cTn id="41" dur="500"/>
                                        <p:tgtEl>
                                          <p:spTgt spid="11">
                                            <p:txEl>
                                              <p:pRg st="5" end="5"/>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nodeType="clickEffect">
                                  <p:stCondLst>
                                    <p:cond delay="0"/>
                                  </p:stCondLst>
                                  <p:childTnLst>
                                    <p:set>
                                      <p:cBhvr>
                                        <p:cTn id="45" dur="1" fill="hold">
                                          <p:stCondLst>
                                            <p:cond delay="0"/>
                                          </p:stCondLst>
                                        </p:cTn>
                                        <p:tgtEl>
                                          <p:spTgt spid="19"/>
                                        </p:tgtEl>
                                        <p:attrNameLst>
                                          <p:attrName>style.visibility</p:attrName>
                                        </p:attrNameLst>
                                      </p:cBhvr>
                                      <p:to>
                                        <p:strVal val="visible"/>
                                      </p:to>
                                    </p:set>
                                  </p:childTnLst>
                                </p:cTn>
                              </p:par>
                              <p:par>
                                <p:cTn id="46" presetID="1" presetClass="entr" presetSubtype="0" fill="hold" nodeType="withEffect">
                                  <p:stCondLst>
                                    <p:cond delay="0"/>
                                  </p:stCondLst>
                                  <p:childTnLst>
                                    <p:set>
                                      <p:cBhvr>
                                        <p:cTn id="47"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38273" y="150098"/>
            <a:ext cx="10971372" cy="798753"/>
          </a:xfrm>
        </p:spPr>
        <p:txBody>
          <a:bodyPr/>
          <a:lstStyle/>
          <a:p>
            <a:r>
              <a:rPr lang="en-US" altLang="ko-KR" dirty="0"/>
              <a:t>Data Analysis Results – Phase 1</a:t>
            </a:r>
          </a:p>
        </p:txBody>
      </p:sp>
      <p:pic>
        <p:nvPicPr>
          <p:cNvPr id="8" name="Picture 7">
            <a:extLst>
              <a:ext uri="{FF2B5EF4-FFF2-40B4-BE49-F238E27FC236}">
                <a16:creationId xmlns:a16="http://schemas.microsoft.com/office/drawing/2014/main" id="{9225BDC5-4BBA-4E44-B587-D2B9DDE0146B}"/>
              </a:ext>
            </a:extLst>
          </p:cNvPr>
          <p:cNvPicPr/>
          <p:nvPr/>
        </p:nvPicPr>
        <p:blipFill>
          <a:blip r:embed="rId3"/>
          <a:stretch>
            <a:fillRect/>
          </a:stretch>
        </p:blipFill>
        <p:spPr>
          <a:xfrm>
            <a:off x="2630352" y="2222501"/>
            <a:ext cx="7480452" cy="4244400"/>
          </a:xfrm>
          <a:prstGeom prst="rect">
            <a:avLst/>
          </a:prstGeom>
        </p:spPr>
      </p:pic>
      <p:sp>
        <p:nvSpPr>
          <p:cNvPr id="5" name="Content Placeholder 3">
            <a:extLst>
              <a:ext uri="{FF2B5EF4-FFF2-40B4-BE49-F238E27FC236}">
                <a16:creationId xmlns:a16="http://schemas.microsoft.com/office/drawing/2014/main" id="{DDADE694-4844-4408-99E9-652C7CA8436F}"/>
              </a:ext>
            </a:extLst>
          </p:cNvPr>
          <p:cNvSpPr>
            <a:spLocks noGrp="1"/>
          </p:cNvSpPr>
          <p:nvPr>
            <p:ph idx="1"/>
          </p:nvPr>
        </p:nvSpPr>
        <p:spPr>
          <a:xfrm>
            <a:off x="3707026" y="1470454"/>
            <a:ext cx="4039974" cy="420129"/>
          </a:xfrm>
        </p:spPr>
        <p:txBody>
          <a:bodyPr>
            <a:normAutofit fontScale="92500" lnSpcReduction="10000"/>
          </a:bodyPr>
          <a:lstStyle/>
          <a:p>
            <a:r>
              <a:rPr lang="en-US" sz="2400" dirty="0"/>
              <a:t>Analysis Comparison by Model</a:t>
            </a:r>
            <a:endParaRPr lang="en-CA" sz="2400" dirty="0"/>
          </a:p>
        </p:txBody>
      </p:sp>
      <p:sp>
        <p:nvSpPr>
          <p:cNvPr id="6" name="Content Placeholder 3">
            <a:extLst>
              <a:ext uri="{FF2B5EF4-FFF2-40B4-BE49-F238E27FC236}">
                <a16:creationId xmlns:a16="http://schemas.microsoft.com/office/drawing/2014/main" id="{EFC16065-17B2-44CA-887F-54F20E77CD89}"/>
              </a:ext>
            </a:extLst>
          </p:cNvPr>
          <p:cNvSpPr txBox="1">
            <a:spLocks/>
          </p:cNvSpPr>
          <p:nvPr/>
        </p:nvSpPr>
        <p:spPr>
          <a:xfrm>
            <a:off x="3884563" y="1470454"/>
            <a:ext cx="5221337" cy="407774"/>
          </a:xfrm>
          <a:prstGeom prst="rect">
            <a:avLst/>
          </a:prstGeom>
        </p:spPr>
        <p:txBody>
          <a:bodyPr vert="horz" lIns="99569" tIns="49785" rIns="99569" bIns="49785" rtlCol="0">
            <a:normAutofit fontScale="92500" lnSpcReduction="10000"/>
          </a:bodyPr>
          <a:lstStyle>
            <a:lvl1pPr marL="373384" indent="-373384" algn="l" defTabSz="995690" rtl="0" eaLnBrk="1" latinLnBrk="1" hangingPunct="1">
              <a:spcBef>
                <a:spcPct val="20000"/>
              </a:spcBef>
              <a:buFont typeface="Arial" pitchFamily="34" charset="0"/>
              <a:buNone/>
              <a:defRPr lang="ko-KR" altLang="en-US" sz="2000" i="1" kern="1200" baseline="0">
                <a:solidFill>
                  <a:schemeClr val="tx1">
                    <a:lumMod val="75000"/>
                    <a:lumOff val="25000"/>
                  </a:schemeClr>
                </a:solidFill>
                <a:latin typeface="+mj-lt"/>
                <a:ea typeface="맑은 고딕" pitchFamily="50" charset="-127"/>
                <a:cs typeface="+mn-cs"/>
              </a:defRPr>
            </a:lvl1pPr>
            <a:lvl2pPr marL="808998" indent="-31115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2pPr>
            <a:lvl3pPr marL="1244613" indent="-24892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3pPr>
            <a:lvl4pPr marL="1742458" indent="-24892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4pPr>
            <a:lvl5pPr marL="2240303" indent="-24892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5pPr>
            <a:lvl6pPr marL="273814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6pPr>
            <a:lvl7pPr marL="323599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7pPr>
            <a:lvl8pPr marL="373383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8pPr>
            <a:lvl9pPr marL="423168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9pPr>
          </a:lstStyle>
          <a:p>
            <a:r>
              <a:rPr lang="en-US" sz="2400" dirty="0"/>
              <a:t>Feature Comparison by Model</a:t>
            </a:r>
            <a:endParaRPr lang="en-CA" sz="2400" dirty="0"/>
          </a:p>
        </p:txBody>
      </p:sp>
      <p:pic>
        <p:nvPicPr>
          <p:cNvPr id="7" name="Picture 6">
            <a:extLst>
              <a:ext uri="{FF2B5EF4-FFF2-40B4-BE49-F238E27FC236}">
                <a16:creationId xmlns:a16="http://schemas.microsoft.com/office/drawing/2014/main" id="{6ADBD821-589D-48AF-BC55-CF99442ACC86}"/>
              </a:ext>
            </a:extLst>
          </p:cNvPr>
          <p:cNvPicPr/>
          <p:nvPr/>
        </p:nvPicPr>
        <p:blipFill>
          <a:blip r:embed="rId4"/>
          <a:stretch>
            <a:fillRect/>
          </a:stretch>
        </p:blipFill>
        <p:spPr>
          <a:xfrm>
            <a:off x="2769348" y="1889250"/>
            <a:ext cx="7817398" cy="4741737"/>
          </a:xfrm>
          <a:prstGeom prst="rect">
            <a:avLst/>
          </a:prstGeom>
        </p:spPr>
      </p:pic>
      <p:sp>
        <p:nvSpPr>
          <p:cNvPr id="9" name="Arrow: Right 8">
            <a:extLst>
              <a:ext uri="{FF2B5EF4-FFF2-40B4-BE49-F238E27FC236}">
                <a16:creationId xmlns:a16="http://schemas.microsoft.com/office/drawing/2014/main" id="{5726D52A-D79F-49F9-81AB-589823C71295}"/>
              </a:ext>
            </a:extLst>
          </p:cNvPr>
          <p:cNvSpPr/>
          <p:nvPr/>
        </p:nvSpPr>
        <p:spPr>
          <a:xfrm rot="10800000">
            <a:off x="8839200" y="2768600"/>
            <a:ext cx="571500" cy="241300"/>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Arrow: Right 9">
            <a:extLst>
              <a:ext uri="{FF2B5EF4-FFF2-40B4-BE49-F238E27FC236}">
                <a16:creationId xmlns:a16="http://schemas.microsoft.com/office/drawing/2014/main" id="{25D8AA72-FAB1-4251-839E-1024A759AE2E}"/>
              </a:ext>
            </a:extLst>
          </p:cNvPr>
          <p:cNvSpPr/>
          <p:nvPr/>
        </p:nvSpPr>
        <p:spPr>
          <a:xfrm rot="10800000">
            <a:off x="8902700" y="3606800"/>
            <a:ext cx="571500" cy="241300"/>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Arrow: Right 10">
            <a:extLst>
              <a:ext uri="{FF2B5EF4-FFF2-40B4-BE49-F238E27FC236}">
                <a16:creationId xmlns:a16="http://schemas.microsoft.com/office/drawing/2014/main" id="{873BB1DD-8741-40F6-91D2-94378DA3870B}"/>
              </a:ext>
            </a:extLst>
          </p:cNvPr>
          <p:cNvSpPr/>
          <p:nvPr/>
        </p:nvSpPr>
        <p:spPr>
          <a:xfrm rot="10800000">
            <a:off x="8559800" y="4419600"/>
            <a:ext cx="571500" cy="241300"/>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Arrow: Right 11">
            <a:extLst>
              <a:ext uri="{FF2B5EF4-FFF2-40B4-BE49-F238E27FC236}">
                <a16:creationId xmlns:a16="http://schemas.microsoft.com/office/drawing/2014/main" id="{458B6DDC-FA64-4F04-A90F-670C38938AE2}"/>
              </a:ext>
            </a:extLst>
          </p:cNvPr>
          <p:cNvSpPr/>
          <p:nvPr/>
        </p:nvSpPr>
        <p:spPr>
          <a:xfrm rot="10800000">
            <a:off x="9182100" y="5245100"/>
            <a:ext cx="571500" cy="241300"/>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Rectangle 12">
            <a:extLst>
              <a:ext uri="{FF2B5EF4-FFF2-40B4-BE49-F238E27FC236}">
                <a16:creationId xmlns:a16="http://schemas.microsoft.com/office/drawing/2014/main" id="{5DAD6934-AAE6-4FF9-A936-353CCF7A5BC9}"/>
              </a:ext>
            </a:extLst>
          </p:cNvPr>
          <p:cNvSpPr/>
          <p:nvPr/>
        </p:nvSpPr>
        <p:spPr>
          <a:xfrm>
            <a:off x="7480300" y="6438900"/>
            <a:ext cx="1168400" cy="2032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Arrow: Right 13">
            <a:extLst>
              <a:ext uri="{FF2B5EF4-FFF2-40B4-BE49-F238E27FC236}">
                <a16:creationId xmlns:a16="http://schemas.microsoft.com/office/drawing/2014/main" id="{D0F38B91-2D55-444D-A3D7-84D74D268968}"/>
              </a:ext>
            </a:extLst>
          </p:cNvPr>
          <p:cNvSpPr/>
          <p:nvPr/>
        </p:nvSpPr>
        <p:spPr>
          <a:xfrm rot="5400000">
            <a:off x="9182100" y="2146300"/>
            <a:ext cx="571500" cy="241300"/>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 name="Arrow: Right 14">
            <a:extLst>
              <a:ext uri="{FF2B5EF4-FFF2-40B4-BE49-F238E27FC236}">
                <a16:creationId xmlns:a16="http://schemas.microsoft.com/office/drawing/2014/main" id="{66857987-6DB8-45C7-94D5-BFDE418E4265}"/>
              </a:ext>
            </a:extLst>
          </p:cNvPr>
          <p:cNvSpPr/>
          <p:nvPr/>
        </p:nvSpPr>
        <p:spPr>
          <a:xfrm rot="5400000">
            <a:off x="8864600" y="3619500"/>
            <a:ext cx="571500" cy="241300"/>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 name="Arrow: Right 15">
            <a:extLst>
              <a:ext uri="{FF2B5EF4-FFF2-40B4-BE49-F238E27FC236}">
                <a16:creationId xmlns:a16="http://schemas.microsoft.com/office/drawing/2014/main" id="{98910F1F-6300-4D93-A862-07FFF80C0820}"/>
              </a:ext>
            </a:extLst>
          </p:cNvPr>
          <p:cNvSpPr/>
          <p:nvPr/>
        </p:nvSpPr>
        <p:spPr>
          <a:xfrm rot="5400000">
            <a:off x="7937500" y="3594100"/>
            <a:ext cx="571500" cy="241300"/>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 name="Rectangle 2">
            <a:extLst>
              <a:ext uri="{FF2B5EF4-FFF2-40B4-BE49-F238E27FC236}">
                <a16:creationId xmlns:a16="http://schemas.microsoft.com/office/drawing/2014/main" id="{3A1452C4-BEAA-4EF3-BB7A-70788E267515}"/>
              </a:ext>
            </a:extLst>
          </p:cNvPr>
          <p:cNvSpPr/>
          <p:nvPr/>
        </p:nvSpPr>
        <p:spPr>
          <a:xfrm>
            <a:off x="7823200" y="6159500"/>
            <a:ext cx="1778000" cy="2413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196612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xEl>
                                              <p:pRg st="0" end="0"/>
                                            </p:txEl>
                                          </p:spTgt>
                                        </p:tgtEl>
                                        <p:attrNameLst>
                                          <p:attrName>style.visibility</p:attrName>
                                        </p:attrNameLst>
                                      </p:cBhvr>
                                      <p:to>
                                        <p:strVal val="visible"/>
                                      </p:to>
                                    </p:set>
                                    <p:animEffect transition="in" filter="fade">
                                      <p:cBhvr>
                                        <p:cTn id="10" dur="500"/>
                                        <p:tgtEl>
                                          <p:spTgt spid="5">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500"/>
                                        <p:tgtEl>
                                          <p:spTgt spid="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6"/>
                                        </p:tgtEl>
                                        <p:attrNameLst>
                                          <p:attrName>style.visibility</p:attrName>
                                        </p:attrNameLst>
                                      </p:cBhvr>
                                      <p:to>
                                        <p:strVal val="visible"/>
                                      </p:to>
                                    </p:set>
                                    <p:animEffect transition="in" filter="fade">
                                      <p:cBhvr>
                                        <p:cTn id="35" dur="500"/>
                                        <p:tgtEl>
                                          <p:spTgt spid="6"/>
                                        </p:tgtEl>
                                      </p:cBhvr>
                                    </p:animEffect>
                                  </p:childTnLst>
                                </p:cTn>
                              </p:par>
                              <p:par>
                                <p:cTn id="36" presetID="10" presetClass="exit" presetSubtype="0" fill="hold" nodeType="withEffect">
                                  <p:stCondLst>
                                    <p:cond delay="0"/>
                                  </p:stCondLst>
                                  <p:childTnLst>
                                    <p:animEffect transition="out" filter="fade">
                                      <p:cBhvr>
                                        <p:cTn id="37" dur="500"/>
                                        <p:tgtEl>
                                          <p:spTgt spid="8"/>
                                        </p:tgtEl>
                                      </p:cBhvr>
                                    </p:animEffect>
                                    <p:set>
                                      <p:cBhvr>
                                        <p:cTn id="38" dur="1" fill="hold">
                                          <p:stCondLst>
                                            <p:cond delay="499"/>
                                          </p:stCondLst>
                                        </p:cTn>
                                        <p:tgtEl>
                                          <p:spTgt spid="8"/>
                                        </p:tgtEl>
                                        <p:attrNameLst>
                                          <p:attrName>style.visibility</p:attrName>
                                        </p:attrNameLst>
                                      </p:cBhvr>
                                      <p:to>
                                        <p:strVal val="hidden"/>
                                      </p:to>
                                    </p:set>
                                  </p:childTnLst>
                                </p:cTn>
                              </p:par>
                              <p:par>
                                <p:cTn id="39" presetID="10" presetClass="exit" presetSubtype="0" fill="hold" grpId="1" nodeType="withEffect">
                                  <p:stCondLst>
                                    <p:cond delay="0"/>
                                  </p:stCondLst>
                                  <p:childTnLst>
                                    <p:animEffect transition="out" filter="fade">
                                      <p:cBhvr>
                                        <p:cTn id="40" dur="500"/>
                                        <p:tgtEl>
                                          <p:spTgt spid="5">
                                            <p:txEl>
                                              <p:pRg st="0" end="0"/>
                                            </p:txEl>
                                          </p:spTgt>
                                        </p:tgtEl>
                                      </p:cBhvr>
                                    </p:animEffect>
                                    <p:set>
                                      <p:cBhvr>
                                        <p:cTn id="41" dur="1" fill="hold">
                                          <p:stCondLst>
                                            <p:cond delay="499"/>
                                          </p:stCondLst>
                                        </p:cTn>
                                        <p:tgtEl>
                                          <p:spTgt spid="5">
                                            <p:txEl>
                                              <p:pRg st="0" end="0"/>
                                            </p:txEl>
                                          </p:spTgt>
                                        </p:tgtEl>
                                        <p:attrNameLst>
                                          <p:attrName>style.visibility</p:attrName>
                                        </p:attrNameLst>
                                      </p:cBhvr>
                                      <p:to>
                                        <p:strVal val="hidden"/>
                                      </p:to>
                                    </p:set>
                                  </p:childTnLst>
                                </p:cTn>
                              </p:par>
                              <p:par>
                                <p:cTn id="42" presetID="10" presetClass="exit" presetSubtype="0" fill="hold" grpId="1" nodeType="withEffect">
                                  <p:stCondLst>
                                    <p:cond delay="0"/>
                                  </p:stCondLst>
                                  <p:childTnLst>
                                    <p:animEffect transition="out" filter="fade">
                                      <p:cBhvr>
                                        <p:cTn id="43" dur="500"/>
                                        <p:tgtEl>
                                          <p:spTgt spid="9"/>
                                        </p:tgtEl>
                                      </p:cBhvr>
                                    </p:animEffect>
                                    <p:set>
                                      <p:cBhvr>
                                        <p:cTn id="44" dur="1" fill="hold">
                                          <p:stCondLst>
                                            <p:cond delay="499"/>
                                          </p:stCondLst>
                                        </p:cTn>
                                        <p:tgtEl>
                                          <p:spTgt spid="9"/>
                                        </p:tgtEl>
                                        <p:attrNameLst>
                                          <p:attrName>style.visibility</p:attrName>
                                        </p:attrNameLst>
                                      </p:cBhvr>
                                      <p:to>
                                        <p:strVal val="hidden"/>
                                      </p:to>
                                    </p:set>
                                  </p:childTnLst>
                                </p:cTn>
                              </p:par>
                              <p:par>
                                <p:cTn id="45" presetID="10" presetClass="exit" presetSubtype="0" fill="hold" grpId="1" nodeType="withEffect">
                                  <p:stCondLst>
                                    <p:cond delay="0"/>
                                  </p:stCondLst>
                                  <p:childTnLst>
                                    <p:animEffect transition="out" filter="fade">
                                      <p:cBhvr>
                                        <p:cTn id="46" dur="500"/>
                                        <p:tgtEl>
                                          <p:spTgt spid="10"/>
                                        </p:tgtEl>
                                      </p:cBhvr>
                                    </p:animEffect>
                                    <p:set>
                                      <p:cBhvr>
                                        <p:cTn id="47" dur="1" fill="hold">
                                          <p:stCondLst>
                                            <p:cond delay="499"/>
                                          </p:stCondLst>
                                        </p:cTn>
                                        <p:tgtEl>
                                          <p:spTgt spid="10"/>
                                        </p:tgtEl>
                                        <p:attrNameLst>
                                          <p:attrName>style.visibility</p:attrName>
                                        </p:attrNameLst>
                                      </p:cBhvr>
                                      <p:to>
                                        <p:strVal val="hidden"/>
                                      </p:to>
                                    </p:set>
                                  </p:childTnLst>
                                </p:cTn>
                              </p:par>
                              <p:par>
                                <p:cTn id="48" presetID="10" presetClass="exit" presetSubtype="0" fill="hold" grpId="1" nodeType="withEffect">
                                  <p:stCondLst>
                                    <p:cond delay="0"/>
                                  </p:stCondLst>
                                  <p:childTnLst>
                                    <p:animEffect transition="out" filter="fade">
                                      <p:cBhvr>
                                        <p:cTn id="49" dur="500"/>
                                        <p:tgtEl>
                                          <p:spTgt spid="11"/>
                                        </p:tgtEl>
                                      </p:cBhvr>
                                    </p:animEffect>
                                    <p:set>
                                      <p:cBhvr>
                                        <p:cTn id="50" dur="1" fill="hold">
                                          <p:stCondLst>
                                            <p:cond delay="499"/>
                                          </p:stCondLst>
                                        </p:cTn>
                                        <p:tgtEl>
                                          <p:spTgt spid="11"/>
                                        </p:tgtEl>
                                        <p:attrNameLst>
                                          <p:attrName>style.visibility</p:attrName>
                                        </p:attrNameLst>
                                      </p:cBhvr>
                                      <p:to>
                                        <p:strVal val="hidden"/>
                                      </p:to>
                                    </p:set>
                                  </p:childTnLst>
                                </p:cTn>
                              </p:par>
                              <p:par>
                                <p:cTn id="51" presetID="10" presetClass="exit" presetSubtype="0" fill="hold" grpId="1" nodeType="withEffect">
                                  <p:stCondLst>
                                    <p:cond delay="0"/>
                                  </p:stCondLst>
                                  <p:childTnLst>
                                    <p:animEffect transition="out" filter="fade">
                                      <p:cBhvr>
                                        <p:cTn id="52" dur="500"/>
                                        <p:tgtEl>
                                          <p:spTgt spid="12"/>
                                        </p:tgtEl>
                                      </p:cBhvr>
                                    </p:animEffect>
                                    <p:set>
                                      <p:cBhvr>
                                        <p:cTn id="53" dur="1" fill="hold">
                                          <p:stCondLst>
                                            <p:cond delay="499"/>
                                          </p:stCondLst>
                                        </p:cTn>
                                        <p:tgtEl>
                                          <p:spTgt spid="12"/>
                                        </p:tgtEl>
                                        <p:attrNameLst>
                                          <p:attrName>style.visibility</p:attrName>
                                        </p:attrNameLst>
                                      </p:cBhvr>
                                      <p:to>
                                        <p:strVal val="hidden"/>
                                      </p:to>
                                    </p:set>
                                  </p:childTnLst>
                                </p:cTn>
                              </p:par>
                              <p:par>
                                <p:cTn id="54" presetID="10" presetClass="exit" presetSubtype="0" fill="hold" grpId="1" nodeType="withEffect">
                                  <p:stCondLst>
                                    <p:cond delay="0"/>
                                  </p:stCondLst>
                                  <p:childTnLst>
                                    <p:animEffect transition="out" filter="fade">
                                      <p:cBhvr>
                                        <p:cTn id="55" dur="500"/>
                                        <p:tgtEl>
                                          <p:spTgt spid="3"/>
                                        </p:tgtEl>
                                      </p:cBhvr>
                                    </p:animEffect>
                                    <p:set>
                                      <p:cBhvr>
                                        <p:cTn id="56" dur="1" fill="hold">
                                          <p:stCondLst>
                                            <p:cond delay="499"/>
                                          </p:stCondLst>
                                        </p:cTn>
                                        <p:tgtEl>
                                          <p:spTgt spid="3"/>
                                        </p:tgtEl>
                                        <p:attrNameLst>
                                          <p:attrName>style.visibility</p:attrName>
                                        </p:attrNameLst>
                                      </p:cBhvr>
                                      <p:to>
                                        <p:strVal val="hidden"/>
                                      </p:to>
                                    </p:se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13"/>
                                        </p:tgtEl>
                                        <p:attrNameLst>
                                          <p:attrName>style.visibility</p:attrName>
                                        </p:attrNameLst>
                                      </p:cBhvr>
                                      <p:to>
                                        <p:strVal val="visible"/>
                                      </p:to>
                                    </p:set>
                                    <p:animEffect transition="in" filter="fade">
                                      <p:cBhvr>
                                        <p:cTn id="61" dur="500"/>
                                        <p:tgtEl>
                                          <p:spTgt spid="13"/>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14"/>
                                        </p:tgtEl>
                                        <p:attrNameLst>
                                          <p:attrName>style.visibility</p:attrName>
                                        </p:attrNameLst>
                                      </p:cBhvr>
                                      <p:to>
                                        <p:strVal val="visible"/>
                                      </p:to>
                                    </p:set>
                                    <p:animEffect transition="in" filter="fade">
                                      <p:cBhvr>
                                        <p:cTn id="66" dur="500"/>
                                        <p:tgtEl>
                                          <p:spTgt spid="14"/>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16"/>
                                        </p:tgtEl>
                                        <p:attrNameLst>
                                          <p:attrName>style.visibility</p:attrName>
                                        </p:attrNameLst>
                                      </p:cBhvr>
                                      <p:to>
                                        <p:strVal val="visible"/>
                                      </p:to>
                                    </p:set>
                                    <p:animEffect transition="in" filter="fade">
                                      <p:cBhvr>
                                        <p:cTn id="71" dur="500"/>
                                        <p:tgtEl>
                                          <p:spTgt spid="16"/>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grpId="0" nodeType="clickEffect">
                                  <p:stCondLst>
                                    <p:cond delay="0"/>
                                  </p:stCondLst>
                                  <p:childTnLst>
                                    <p:set>
                                      <p:cBhvr>
                                        <p:cTn id="75" dur="1" fill="hold">
                                          <p:stCondLst>
                                            <p:cond delay="0"/>
                                          </p:stCondLst>
                                        </p:cTn>
                                        <p:tgtEl>
                                          <p:spTgt spid="15"/>
                                        </p:tgtEl>
                                        <p:attrNameLst>
                                          <p:attrName>style.visibility</p:attrName>
                                        </p:attrNameLst>
                                      </p:cBhvr>
                                      <p:to>
                                        <p:strVal val="visible"/>
                                      </p:to>
                                    </p:set>
                                    <p:animEffect transition="in" filter="fade">
                                      <p:cBhvr>
                                        <p:cTn id="76"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5" grpId="1" build="p"/>
      <p:bldP spid="6" grpId="0"/>
      <p:bldP spid="9" grpId="0" animBg="1"/>
      <p:bldP spid="9" grpId="1" animBg="1"/>
      <p:bldP spid="10" grpId="0" animBg="1"/>
      <p:bldP spid="10" grpId="1" animBg="1"/>
      <p:bldP spid="11" grpId="0" animBg="1"/>
      <p:bldP spid="11" grpId="1" animBg="1"/>
      <p:bldP spid="12" grpId="0" animBg="1"/>
      <p:bldP spid="12" grpId="1" animBg="1"/>
      <p:bldP spid="13" grpId="0" animBg="1"/>
      <p:bldP spid="14" grpId="0" animBg="1"/>
      <p:bldP spid="15" grpId="0" animBg="1"/>
      <p:bldP spid="16" grpId="0" animBg="1"/>
      <p:bldP spid="3" grpId="0" animBg="1"/>
      <p:bldP spid="3" grpId="1"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38273" y="150098"/>
            <a:ext cx="10971372" cy="798753"/>
          </a:xfrm>
        </p:spPr>
        <p:txBody>
          <a:bodyPr/>
          <a:lstStyle/>
          <a:p>
            <a:r>
              <a:rPr lang="en-US" altLang="ko-KR" dirty="0"/>
              <a:t>Data Analysis – Phase 2</a:t>
            </a:r>
          </a:p>
        </p:txBody>
      </p:sp>
      <p:pic>
        <p:nvPicPr>
          <p:cNvPr id="6" name="Content Placeholder 5" descr="Diagram&#10;&#10;Description automatically generated">
            <a:extLst>
              <a:ext uri="{FF2B5EF4-FFF2-40B4-BE49-F238E27FC236}">
                <a16:creationId xmlns:a16="http://schemas.microsoft.com/office/drawing/2014/main" id="{90279103-56EC-429D-8AF7-4C6BDD85A980}"/>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393797" y="1485901"/>
            <a:ext cx="8891308" cy="4132580"/>
          </a:xfrm>
        </p:spPr>
      </p:pic>
    </p:spTree>
    <p:extLst>
      <p:ext uri="{BB962C8B-B14F-4D97-AF65-F5344CB8AC3E}">
        <p14:creationId xmlns:p14="http://schemas.microsoft.com/office/powerpoint/2010/main" val="887142792"/>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사용자 지정 1">
      <a:majorFont>
        <a:latin typeface="Calibri"/>
        <a:ea typeface="맑은 고딕"/>
        <a:cs typeface=""/>
      </a:majorFont>
      <a:minorFont>
        <a:latin typeface="Calibri Light"/>
        <a:ea typeface="맑은 고딕"/>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13927</TotalTime>
  <Words>4340</Words>
  <Application>Microsoft Office PowerPoint</Application>
  <PresentationFormat>Custom</PresentationFormat>
  <Paragraphs>452</Paragraphs>
  <Slides>19</Slides>
  <Notes>19</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19</vt:i4>
      </vt:variant>
    </vt:vector>
  </HeadingPairs>
  <TitlesOfParts>
    <vt:vector size="29" baseType="lpstr">
      <vt:lpstr>Calibri</vt:lpstr>
      <vt:lpstr>Noto Sans</vt:lpstr>
      <vt:lpstr>굴림체</vt:lpstr>
      <vt:lpstr>Times New Roman</vt:lpstr>
      <vt:lpstr>Wingdings</vt:lpstr>
      <vt:lpstr>Symbol</vt:lpstr>
      <vt:lpstr>Calibri Light</vt:lpstr>
      <vt:lpstr>Arial</vt:lpstr>
      <vt:lpstr>맑은 고딕</vt:lpstr>
      <vt:lpstr>Office 테마</vt:lpstr>
      <vt:lpstr>PROJECT RAPTORS REBOUND</vt:lpstr>
      <vt:lpstr>The Client</vt:lpstr>
      <vt:lpstr>Objectives</vt:lpstr>
      <vt:lpstr>Data</vt:lpstr>
      <vt:lpstr>Initial Analysis</vt:lpstr>
      <vt:lpstr>Data Analysis – Phase 1</vt:lpstr>
      <vt:lpstr>Initial Analysis</vt:lpstr>
      <vt:lpstr>Data Analysis Results – Phase 1</vt:lpstr>
      <vt:lpstr>Data Analysis – Phase 2</vt:lpstr>
      <vt:lpstr>Data Analysis Results – Phase 2</vt:lpstr>
      <vt:lpstr>Results – Team Win Prediction</vt:lpstr>
      <vt:lpstr>Recommendations</vt:lpstr>
      <vt:lpstr>Players Evaluation</vt:lpstr>
      <vt:lpstr>PowerPoint Presentation</vt:lpstr>
      <vt:lpstr>THANK YOU</vt:lpstr>
      <vt:lpstr>BLANK Delete everything from this slide onwards</vt:lpstr>
      <vt:lpstr>Reference Instructions</vt:lpstr>
      <vt:lpstr>[Template - Insert Title]</vt:lpstr>
      <vt:lpstr>(REMOVE TEST) Data Analysis Results – Phase 1</vt:lpstr>
    </vt:vector>
  </TitlesOfParts>
  <Manager>Slide Members</Manager>
  <Company>YESFORM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Members</dc:title>
  <dc:subject>Powerpoint Templates , Diagram, Chart, Google slides, Keynote</dc:subject>
  <dc:creator>Slide Members by HS.SEO</dc:creator>
  <cp:keywords>SlideMembers, ppt, PPT Templates, Presentation, Diagram, Chart, Yesform, Google slides, Keynote, Free Slides</cp:keywords>
  <dc:description>The copyright of this document is at Slide Members. Unauthorized copying may result in legal sanctions.</dc:description>
  <cp:lastModifiedBy>Dennis</cp:lastModifiedBy>
  <cp:revision>310</cp:revision>
  <dcterms:created xsi:type="dcterms:W3CDTF">2010-02-01T08:03:16Z</dcterms:created>
  <dcterms:modified xsi:type="dcterms:W3CDTF">2021-04-11T06:29:30Z</dcterms:modified>
  <cp:category>www.slidemembers.com</cp:category>
</cp:coreProperties>
</file>